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74" r:id="rId7"/>
    <p:sldId id="264" r:id="rId8"/>
    <p:sldId id="287" r:id="rId9"/>
    <p:sldId id="286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58" r:id="rId22"/>
    <p:sldId id="259" r:id="rId23"/>
    <p:sldId id="260" r:id="rId24"/>
    <p:sldId id="261" r:id="rId25"/>
    <p:sldId id="262" r:id="rId26"/>
    <p:sldId id="263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504F1-A2FD-404A-8F89-7BFF10E4320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1176C-8815-41FE-A4D8-E4EE0EE2A85D}">
      <dgm:prSet phldrT="[Текст]"/>
      <dgm:spPr/>
      <dgm:t>
        <a:bodyPr/>
        <a:lstStyle/>
        <a:p>
          <a:r>
            <a:rPr lang="ru-RU" dirty="0" smtClean="0"/>
            <a:t>Виртуальный коллектив</a:t>
          </a:r>
          <a:endParaRPr lang="ru-RU" dirty="0"/>
        </a:p>
      </dgm:t>
    </dgm:pt>
    <dgm:pt modelId="{169AF2F8-13C6-4A1F-A4B2-AA938BB00018}" type="parTrans" cxnId="{FEF6CCF0-11A2-44E0-BE14-818D83937979}">
      <dgm:prSet/>
      <dgm:spPr/>
      <dgm:t>
        <a:bodyPr/>
        <a:lstStyle/>
        <a:p>
          <a:endParaRPr lang="ru-RU"/>
        </a:p>
      </dgm:t>
    </dgm:pt>
    <dgm:pt modelId="{F691BF17-84B4-4055-996C-057E0226262B}" type="sibTrans" cxnId="{FEF6CCF0-11A2-44E0-BE14-818D83937979}">
      <dgm:prSet/>
      <dgm:spPr/>
      <dgm:t>
        <a:bodyPr/>
        <a:lstStyle/>
        <a:p>
          <a:endParaRPr lang="ru-RU"/>
        </a:p>
      </dgm:t>
    </dgm:pt>
    <dgm:pt modelId="{2B43086F-CED0-43BD-819D-6D37CE4473DE}">
      <dgm:prSet phldrT="[Текст]"/>
      <dgm:spPr/>
      <dgm:t>
        <a:bodyPr/>
        <a:lstStyle/>
        <a:p>
          <a:r>
            <a:rPr lang="ru-RU" dirty="0" smtClean="0"/>
            <a:t>Имитирует реальное общение и взаимодействие </a:t>
          </a:r>
          <a:endParaRPr lang="ru-RU" dirty="0"/>
        </a:p>
      </dgm:t>
    </dgm:pt>
    <dgm:pt modelId="{A5378579-EBD6-4942-B744-35A669782E03}" type="parTrans" cxnId="{9E42357B-A858-4768-8670-5316DC8863E7}">
      <dgm:prSet/>
      <dgm:spPr/>
      <dgm:t>
        <a:bodyPr/>
        <a:lstStyle/>
        <a:p>
          <a:endParaRPr lang="ru-RU"/>
        </a:p>
      </dgm:t>
    </dgm:pt>
    <dgm:pt modelId="{B60E629D-BE9F-43BE-B41E-C7A2985FF202}" type="sibTrans" cxnId="{9E42357B-A858-4768-8670-5316DC8863E7}">
      <dgm:prSet/>
      <dgm:spPr/>
      <dgm:t>
        <a:bodyPr/>
        <a:lstStyle/>
        <a:p>
          <a:endParaRPr lang="ru-RU"/>
        </a:p>
      </dgm:t>
    </dgm:pt>
    <dgm:pt modelId="{EAFB3382-D851-42A1-8697-4B246C228AE2}">
      <dgm:prSet phldrT="[Текст]"/>
      <dgm:spPr/>
      <dgm:t>
        <a:bodyPr/>
        <a:lstStyle/>
        <a:p>
          <a:r>
            <a:rPr lang="ru-RU" dirty="0" smtClean="0"/>
            <a:t>Придает общению в коллективе «материальный» характер обмена информацией</a:t>
          </a:r>
          <a:endParaRPr lang="ru-RU" dirty="0"/>
        </a:p>
      </dgm:t>
    </dgm:pt>
    <dgm:pt modelId="{35090D42-CE5E-4F32-8140-BAE7FFC4527C}" type="parTrans" cxnId="{4A3EF40A-9887-447C-B12B-1AA5F2CC0903}">
      <dgm:prSet/>
      <dgm:spPr/>
      <dgm:t>
        <a:bodyPr/>
        <a:lstStyle/>
        <a:p>
          <a:endParaRPr lang="ru-RU"/>
        </a:p>
      </dgm:t>
    </dgm:pt>
    <dgm:pt modelId="{B5291746-0677-4637-B13A-20CAB4A4B02B}" type="sibTrans" cxnId="{4A3EF40A-9887-447C-B12B-1AA5F2CC0903}">
      <dgm:prSet/>
      <dgm:spPr/>
      <dgm:t>
        <a:bodyPr/>
        <a:lstStyle/>
        <a:p>
          <a:endParaRPr lang="ru-RU"/>
        </a:p>
      </dgm:t>
    </dgm:pt>
    <dgm:pt modelId="{D0EE16CC-E69E-4B29-8315-16654EFAFC5B}">
      <dgm:prSet phldrT="[Текст]"/>
      <dgm:spPr/>
      <dgm:t>
        <a:bodyPr/>
        <a:lstStyle/>
        <a:p>
          <a:r>
            <a:rPr lang="ru-RU" dirty="0" smtClean="0"/>
            <a:t>Реальный</a:t>
          </a:r>
        </a:p>
        <a:p>
          <a:r>
            <a:rPr lang="ru-RU" dirty="0" smtClean="0"/>
            <a:t>коллектив</a:t>
          </a:r>
          <a:endParaRPr lang="ru-RU" dirty="0"/>
        </a:p>
      </dgm:t>
    </dgm:pt>
    <dgm:pt modelId="{9CF1FBFE-60BE-4A48-907B-08053A85DCFB}" type="parTrans" cxnId="{6D846914-CC6F-4050-A426-B3EC30D6B47D}">
      <dgm:prSet/>
      <dgm:spPr/>
      <dgm:t>
        <a:bodyPr/>
        <a:lstStyle/>
        <a:p>
          <a:endParaRPr lang="ru-RU"/>
        </a:p>
      </dgm:t>
    </dgm:pt>
    <dgm:pt modelId="{38DB27F9-FF4A-42BB-B33E-BA7F54038CEA}" type="sibTrans" cxnId="{6D846914-CC6F-4050-A426-B3EC30D6B47D}">
      <dgm:prSet/>
      <dgm:spPr/>
      <dgm:t>
        <a:bodyPr/>
        <a:lstStyle/>
        <a:p>
          <a:endParaRPr lang="ru-RU"/>
        </a:p>
      </dgm:t>
    </dgm:pt>
    <dgm:pt modelId="{E8762214-A438-4124-9ED4-238052302EDB}">
      <dgm:prSet phldrT="[Текст]"/>
      <dgm:spPr/>
      <dgm:t>
        <a:bodyPr/>
        <a:lstStyle/>
        <a:p>
          <a:r>
            <a:rPr lang="ru-RU" dirty="0" smtClean="0"/>
            <a:t>Дает возможность живого нейробиологического взаимодействия</a:t>
          </a:r>
          <a:endParaRPr lang="ru-RU" dirty="0"/>
        </a:p>
      </dgm:t>
    </dgm:pt>
    <dgm:pt modelId="{E556B8BA-E0F4-4A1D-A955-B048C565A0CC}" type="parTrans" cxnId="{F5E566FD-D558-4E95-A8CB-B4D9B54BC0C1}">
      <dgm:prSet/>
      <dgm:spPr/>
      <dgm:t>
        <a:bodyPr/>
        <a:lstStyle/>
        <a:p>
          <a:endParaRPr lang="ru-RU"/>
        </a:p>
      </dgm:t>
    </dgm:pt>
    <dgm:pt modelId="{0364318A-9D9D-4323-9BF4-121FA7632BCA}" type="sibTrans" cxnId="{F5E566FD-D558-4E95-A8CB-B4D9B54BC0C1}">
      <dgm:prSet/>
      <dgm:spPr/>
      <dgm:t>
        <a:bodyPr/>
        <a:lstStyle/>
        <a:p>
          <a:endParaRPr lang="ru-RU"/>
        </a:p>
      </dgm:t>
    </dgm:pt>
    <dgm:pt modelId="{F74FBADD-C98E-4CE8-96A8-316A507BF365}">
      <dgm:prSet phldrT="[Текст]"/>
      <dgm:spPr/>
      <dgm:t>
        <a:bodyPr/>
        <a:lstStyle/>
        <a:p>
          <a:r>
            <a:rPr lang="ru-RU" dirty="0" smtClean="0"/>
            <a:t>Придает общению  </a:t>
          </a:r>
          <a:r>
            <a:rPr lang="ru-RU" dirty="0" err="1" smtClean="0"/>
            <a:t>био</a:t>
          </a:r>
          <a:r>
            <a:rPr lang="ru-RU" dirty="0" smtClean="0"/>
            <a:t>-психологический естественный характер</a:t>
          </a:r>
          <a:endParaRPr lang="ru-RU" dirty="0"/>
        </a:p>
      </dgm:t>
    </dgm:pt>
    <dgm:pt modelId="{2F3FD6FA-DAAF-435E-AEF2-5F9859044698}" type="parTrans" cxnId="{090C377B-9A30-47BF-B89F-DB91813CF9B0}">
      <dgm:prSet/>
      <dgm:spPr/>
      <dgm:t>
        <a:bodyPr/>
        <a:lstStyle/>
        <a:p>
          <a:endParaRPr lang="ru-RU"/>
        </a:p>
      </dgm:t>
    </dgm:pt>
    <dgm:pt modelId="{25FA3A26-8501-488E-8B9F-DC833CEED055}" type="sibTrans" cxnId="{090C377B-9A30-47BF-B89F-DB91813CF9B0}">
      <dgm:prSet/>
      <dgm:spPr/>
      <dgm:t>
        <a:bodyPr/>
        <a:lstStyle/>
        <a:p>
          <a:endParaRPr lang="ru-RU"/>
        </a:p>
      </dgm:t>
    </dgm:pt>
    <dgm:pt modelId="{8C48185E-CEA1-4F7E-878D-2BB898B89EDF}" type="pres">
      <dgm:prSet presAssocID="{6A7504F1-A2FD-404A-8F89-7BFF10E432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14DD1D-4309-43BD-A5CE-9E5852CA56F9}" type="pres">
      <dgm:prSet presAssocID="{A581176C-8815-41FE-A4D8-E4EE0EE2A85D}" presName="root" presStyleCnt="0"/>
      <dgm:spPr/>
    </dgm:pt>
    <dgm:pt modelId="{DCA5F645-9FF3-4606-807D-F37FC99D21F4}" type="pres">
      <dgm:prSet presAssocID="{A581176C-8815-41FE-A4D8-E4EE0EE2A85D}" presName="rootComposite" presStyleCnt="0"/>
      <dgm:spPr/>
    </dgm:pt>
    <dgm:pt modelId="{D5133498-F382-490B-AA65-D44529656AEA}" type="pres">
      <dgm:prSet presAssocID="{A581176C-8815-41FE-A4D8-E4EE0EE2A85D}" presName="rootText" presStyleLbl="node1" presStyleIdx="0" presStyleCnt="2"/>
      <dgm:spPr/>
      <dgm:t>
        <a:bodyPr/>
        <a:lstStyle/>
        <a:p>
          <a:endParaRPr lang="ru-RU"/>
        </a:p>
      </dgm:t>
    </dgm:pt>
    <dgm:pt modelId="{CCDFC507-4173-41F8-9223-CAFAD441812B}" type="pres">
      <dgm:prSet presAssocID="{A581176C-8815-41FE-A4D8-E4EE0EE2A85D}" presName="rootConnector" presStyleLbl="node1" presStyleIdx="0" presStyleCnt="2"/>
      <dgm:spPr/>
      <dgm:t>
        <a:bodyPr/>
        <a:lstStyle/>
        <a:p>
          <a:endParaRPr lang="ru-RU"/>
        </a:p>
      </dgm:t>
    </dgm:pt>
    <dgm:pt modelId="{1E618265-C4B2-42B9-A786-1DEB3F15498E}" type="pres">
      <dgm:prSet presAssocID="{A581176C-8815-41FE-A4D8-E4EE0EE2A85D}" presName="childShape" presStyleCnt="0"/>
      <dgm:spPr/>
    </dgm:pt>
    <dgm:pt modelId="{17451E55-B066-4162-BCE9-0F26BAF0D1C6}" type="pres">
      <dgm:prSet presAssocID="{A5378579-EBD6-4942-B744-35A669782E0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8DF13BC-0A15-4034-AC16-2C84E52885BC}" type="pres">
      <dgm:prSet presAssocID="{2B43086F-CED0-43BD-819D-6D37CE4473D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28B19-A2E3-4389-8961-5E26A3C2F852}" type="pres">
      <dgm:prSet presAssocID="{35090D42-CE5E-4F32-8140-BAE7FFC4527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D991CF0-A6A5-428C-BEAD-B9B1C3B548ED}" type="pres">
      <dgm:prSet presAssocID="{EAFB3382-D851-42A1-8697-4B246C228AE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8DD19-5413-4283-AAF2-465BDAD25E48}" type="pres">
      <dgm:prSet presAssocID="{D0EE16CC-E69E-4B29-8315-16654EFAFC5B}" presName="root" presStyleCnt="0"/>
      <dgm:spPr/>
    </dgm:pt>
    <dgm:pt modelId="{01A132D0-E2A8-49AE-BFFE-30DAA77B18D9}" type="pres">
      <dgm:prSet presAssocID="{D0EE16CC-E69E-4B29-8315-16654EFAFC5B}" presName="rootComposite" presStyleCnt="0"/>
      <dgm:spPr/>
    </dgm:pt>
    <dgm:pt modelId="{0657F3A8-65D7-42B7-AAA2-4A2898D4FBCA}" type="pres">
      <dgm:prSet presAssocID="{D0EE16CC-E69E-4B29-8315-16654EFAFC5B}" presName="rootText" presStyleLbl="node1" presStyleIdx="1" presStyleCnt="2"/>
      <dgm:spPr/>
      <dgm:t>
        <a:bodyPr/>
        <a:lstStyle/>
        <a:p>
          <a:endParaRPr lang="ru-RU"/>
        </a:p>
      </dgm:t>
    </dgm:pt>
    <dgm:pt modelId="{519A3F8B-D71B-4488-A4DF-BF3DCF021CFC}" type="pres">
      <dgm:prSet presAssocID="{D0EE16CC-E69E-4B29-8315-16654EFAFC5B}" presName="rootConnector" presStyleLbl="node1" presStyleIdx="1" presStyleCnt="2"/>
      <dgm:spPr/>
      <dgm:t>
        <a:bodyPr/>
        <a:lstStyle/>
        <a:p>
          <a:endParaRPr lang="ru-RU"/>
        </a:p>
      </dgm:t>
    </dgm:pt>
    <dgm:pt modelId="{E35C84B1-44EB-4FD7-9D4E-4A7D97BB3B65}" type="pres">
      <dgm:prSet presAssocID="{D0EE16CC-E69E-4B29-8315-16654EFAFC5B}" presName="childShape" presStyleCnt="0"/>
      <dgm:spPr/>
    </dgm:pt>
    <dgm:pt modelId="{42ED217A-C583-4A2E-89AE-5EA8003E3950}" type="pres">
      <dgm:prSet presAssocID="{E556B8BA-E0F4-4A1D-A955-B048C565A0C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DF42B5B-DE47-4E4F-8536-622C9BFD56EC}" type="pres">
      <dgm:prSet presAssocID="{E8762214-A438-4124-9ED4-238052302ED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F17A-A88F-424B-93E8-1D139F969911}" type="pres">
      <dgm:prSet presAssocID="{2F3FD6FA-DAAF-435E-AEF2-5F9859044698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CD7C4BD-F0D2-492C-B094-3293B373F11F}" type="pres">
      <dgm:prSet presAssocID="{F74FBADD-C98E-4CE8-96A8-316A507BF36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E835C8-03F4-467D-BF58-368E62814599}" type="presOf" srcId="{A5378579-EBD6-4942-B744-35A669782E03}" destId="{17451E55-B066-4162-BCE9-0F26BAF0D1C6}" srcOrd="0" destOrd="0" presId="urn:microsoft.com/office/officeart/2005/8/layout/hierarchy3"/>
    <dgm:cxn modelId="{286267DF-43B0-4FBB-94CE-E80004283089}" type="presOf" srcId="{EAFB3382-D851-42A1-8697-4B246C228AE2}" destId="{5D991CF0-A6A5-428C-BEAD-B9B1C3B548ED}" srcOrd="0" destOrd="0" presId="urn:microsoft.com/office/officeart/2005/8/layout/hierarchy3"/>
    <dgm:cxn modelId="{47B25EDE-226A-4ECF-8E05-2FEE2D74B33B}" type="presOf" srcId="{F74FBADD-C98E-4CE8-96A8-316A507BF365}" destId="{FCD7C4BD-F0D2-492C-B094-3293B373F11F}" srcOrd="0" destOrd="0" presId="urn:microsoft.com/office/officeart/2005/8/layout/hierarchy3"/>
    <dgm:cxn modelId="{9E42357B-A858-4768-8670-5316DC8863E7}" srcId="{A581176C-8815-41FE-A4D8-E4EE0EE2A85D}" destId="{2B43086F-CED0-43BD-819D-6D37CE4473DE}" srcOrd="0" destOrd="0" parTransId="{A5378579-EBD6-4942-B744-35A669782E03}" sibTransId="{B60E629D-BE9F-43BE-B41E-C7A2985FF202}"/>
    <dgm:cxn modelId="{261B4D8F-A943-4058-A544-6723B713F0A8}" type="presOf" srcId="{E8762214-A438-4124-9ED4-238052302EDB}" destId="{2DF42B5B-DE47-4E4F-8536-622C9BFD56EC}" srcOrd="0" destOrd="0" presId="urn:microsoft.com/office/officeart/2005/8/layout/hierarchy3"/>
    <dgm:cxn modelId="{AD20A229-FA02-497F-98A8-5A13A3FFEAD5}" type="presOf" srcId="{D0EE16CC-E69E-4B29-8315-16654EFAFC5B}" destId="{519A3F8B-D71B-4488-A4DF-BF3DCF021CFC}" srcOrd="1" destOrd="0" presId="urn:microsoft.com/office/officeart/2005/8/layout/hierarchy3"/>
    <dgm:cxn modelId="{E85C350C-FA15-4EAF-BD14-12687696305C}" type="presOf" srcId="{A581176C-8815-41FE-A4D8-E4EE0EE2A85D}" destId="{CCDFC507-4173-41F8-9223-CAFAD441812B}" srcOrd="1" destOrd="0" presId="urn:microsoft.com/office/officeart/2005/8/layout/hierarchy3"/>
    <dgm:cxn modelId="{4E621779-0AE4-4B84-A007-24F3CFD2D9E0}" type="presOf" srcId="{2F3FD6FA-DAAF-435E-AEF2-5F9859044698}" destId="{0333F17A-A88F-424B-93E8-1D139F969911}" srcOrd="0" destOrd="0" presId="urn:microsoft.com/office/officeart/2005/8/layout/hierarchy3"/>
    <dgm:cxn modelId="{2B483836-CB5D-4D60-B1FD-1ED6E003360D}" type="presOf" srcId="{6A7504F1-A2FD-404A-8F89-7BFF10E4320D}" destId="{8C48185E-CEA1-4F7E-878D-2BB898B89EDF}" srcOrd="0" destOrd="0" presId="urn:microsoft.com/office/officeart/2005/8/layout/hierarchy3"/>
    <dgm:cxn modelId="{EE39DAED-0B62-4CD1-921A-E29908151225}" type="presOf" srcId="{E556B8BA-E0F4-4A1D-A955-B048C565A0CC}" destId="{42ED217A-C583-4A2E-89AE-5EA8003E3950}" srcOrd="0" destOrd="0" presId="urn:microsoft.com/office/officeart/2005/8/layout/hierarchy3"/>
    <dgm:cxn modelId="{E67A7C4C-0EB9-4199-971E-4AC103CACE11}" type="presOf" srcId="{35090D42-CE5E-4F32-8140-BAE7FFC4527C}" destId="{E2E28B19-A2E3-4389-8961-5E26A3C2F852}" srcOrd="0" destOrd="0" presId="urn:microsoft.com/office/officeart/2005/8/layout/hierarchy3"/>
    <dgm:cxn modelId="{6D846914-CC6F-4050-A426-B3EC30D6B47D}" srcId="{6A7504F1-A2FD-404A-8F89-7BFF10E4320D}" destId="{D0EE16CC-E69E-4B29-8315-16654EFAFC5B}" srcOrd="1" destOrd="0" parTransId="{9CF1FBFE-60BE-4A48-907B-08053A85DCFB}" sibTransId="{38DB27F9-FF4A-42BB-B33E-BA7F54038CEA}"/>
    <dgm:cxn modelId="{A2A57A2E-C437-49A4-BBF3-AECDB41D5E11}" type="presOf" srcId="{D0EE16CC-E69E-4B29-8315-16654EFAFC5B}" destId="{0657F3A8-65D7-42B7-AAA2-4A2898D4FBCA}" srcOrd="0" destOrd="0" presId="urn:microsoft.com/office/officeart/2005/8/layout/hierarchy3"/>
    <dgm:cxn modelId="{FEF6CCF0-11A2-44E0-BE14-818D83937979}" srcId="{6A7504F1-A2FD-404A-8F89-7BFF10E4320D}" destId="{A581176C-8815-41FE-A4D8-E4EE0EE2A85D}" srcOrd="0" destOrd="0" parTransId="{169AF2F8-13C6-4A1F-A4B2-AA938BB00018}" sibTransId="{F691BF17-84B4-4055-996C-057E0226262B}"/>
    <dgm:cxn modelId="{090C377B-9A30-47BF-B89F-DB91813CF9B0}" srcId="{D0EE16CC-E69E-4B29-8315-16654EFAFC5B}" destId="{F74FBADD-C98E-4CE8-96A8-316A507BF365}" srcOrd="1" destOrd="0" parTransId="{2F3FD6FA-DAAF-435E-AEF2-5F9859044698}" sibTransId="{25FA3A26-8501-488E-8B9F-DC833CEED055}"/>
    <dgm:cxn modelId="{3EE531E5-4A30-4A50-B005-03E94852D226}" type="presOf" srcId="{A581176C-8815-41FE-A4D8-E4EE0EE2A85D}" destId="{D5133498-F382-490B-AA65-D44529656AEA}" srcOrd="0" destOrd="0" presId="urn:microsoft.com/office/officeart/2005/8/layout/hierarchy3"/>
    <dgm:cxn modelId="{F82A527D-FA74-4DBB-8DBD-230DAAE52C9E}" type="presOf" srcId="{2B43086F-CED0-43BD-819D-6D37CE4473DE}" destId="{58DF13BC-0A15-4034-AC16-2C84E52885BC}" srcOrd="0" destOrd="0" presId="urn:microsoft.com/office/officeart/2005/8/layout/hierarchy3"/>
    <dgm:cxn modelId="{F5E566FD-D558-4E95-A8CB-B4D9B54BC0C1}" srcId="{D0EE16CC-E69E-4B29-8315-16654EFAFC5B}" destId="{E8762214-A438-4124-9ED4-238052302EDB}" srcOrd="0" destOrd="0" parTransId="{E556B8BA-E0F4-4A1D-A955-B048C565A0CC}" sibTransId="{0364318A-9D9D-4323-9BF4-121FA7632BCA}"/>
    <dgm:cxn modelId="{4A3EF40A-9887-447C-B12B-1AA5F2CC0903}" srcId="{A581176C-8815-41FE-A4D8-E4EE0EE2A85D}" destId="{EAFB3382-D851-42A1-8697-4B246C228AE2}" srcOrd="1" destOrd="0" parTransId="{35090D42-CE5E-4F32-8140-BAE7FFC4527C}" sibTransId="{B5291746-0677-4637-B13A-20CAB4A4B02B}"/>
    <dgm:cxn modelId="{160DED20-3E0E-492C-898D-5AD7C43C4334}" type="presParOf" srcId="{8C48185E-CEA1-4F7E-878D-2BB898B89EDF}" destId="{A114DD1D-4309-43BD-A5CE-9E5852CA56F9}" srcOrd="0" destOrd="0" presId="urn:microsoft.com/office/officeart/2005/8/layout/hierarchy3"/>
    <dgm:cxn modelId="{6F052F04-9D49-41EA-BBFD-5A3E3EB61CE9}" type="presParOf" srcId="{A114DD1D-4309-43BD-A5CE-9E5852CA56F9}" destId="{DCA5F645-9FF3-4606-807D-F37FC99D21F4}" srcOrd="0" destOrd="0" presId="urn:microsoft.com/office/officeart/2005/8/layout/hierarchy3"/>
    <dgm:cxn modelId="{D8EF56AB-56DA-4A06-8D9D-FB84CE4B532F}" type="presParOf" srcId="{DCA5F645-9FF3-4606-807D-F37FC99D21F4}" destId="{D5133498-F382-490B-AA65-D44529656AEA}" srcOrd="0" destOrd="0" presId="urn:microsoft.com/office/officeart/2005/8/layout/hierarchy3"/>
    <dgm:cxn modelId="{15A744A7-0964-4214-A31E-63B9AEF6B6CF}" type="presParOf" srcId="{DCA5F645-9FF3-4606-807D-F37FC99D21F4}" destId="{CCDFC507-4173-41F8-9223-CAFAD441812B}" srcOrd="1" destOrd="0" presId="urn:microsoft.com/office/officeart/2005/8/layout/hierarchy3"/>
    <dgm:cxn modelId="{4540D7F2-90F1-4159-8C1A-3952B9B9545A}" type="presParOf" srcId="{A114DD1D-4309-43BD-A5CE-9E5852CA56F9}" destId="{1E618265-C4B2-42B9-A786-1DEB3F15498E}" srcOrd="1" destOrd="0" presId="urn:microsoft.com/office/officeart/2005/8/layout/hierarchy3"/>
    <dgm:cxn modelId="{00BB87F7-89BB-492F-A73F-DACD5F3EF15E}" type="presParOf" srcId="{1E618265-C4B2-42B9-A786-1DEB3F15498E}" destId="{17451E55-B066-4162-BCE9-0F26BAF0D1C6}" srcOrd="0" destOrd="0" presId="urn:microsoft.com/office/officeart/2005/8/layout/hierarchy3"/>
    <dgm:cxn modelId="{D170686D-15B6-4E13-9DBF-3A815C8883F8}" type="presParOf" srcId="{1E618265-C4B2-42B9-A786-1DEB3F15498E}" destId="{58DF13BC-0A15-4034-AC16-2C84E52885BC}" srcOrd="1" destOrd="0" presId="urn:microsoft.com/office/officeart/2005/8/layout/hierarchy3"/>
    <dgm:cxn modelId="{8062F5D9-5AAC-46DB-BBB0-71CDA5E445B5}" type="presParOf" srcId="{1E618265-C4B2-42B9-A786-1DEB3F15498E}" destId="{E2E28B19-A2E3-4389-8961-5E26A3C2F852}" srcOrd="2" destOrd="0" presId="urn:microsoft.com/office/officeart/2005/8/layout/hierarchy3"/>
    <dgm:cxn modelId="{E92B3693-3E3F-4D8C-85D0-14FCEF845373}" type="presParOf" srcId="{1E618265-C4B2-42B9-A786-1DEB3F15498E}" destId="{5D991CF0-A6A5-428C-BEAD-B9B1C3B548ED}" srcOrd="3" destOrd="0" presId="urn:microsoft.com/office/officeart/2005/8/layout/hierarchy3"/>
    <dgm:cxn modelId="{1F0A6172-532B-49B0-B41A-16926277CB6D}" type="presParOf" srcId="{8C48185E-CEA1-4F7E-878D-2BB898B89EDF}" destId="{3178DD19-5413-4283-AAF2-465BDAD25E48}" srcOrd="1" destOrd="0" presId="urn:microsoft.com/office/officeart/2005/8/layout/hierarchy3"/>
    <dgm:cxn modelId="{E13A94CE-A8D8-4178-AA7A-99281BCC056E}" type="presParOf" srcId="{3178DD19-5413-4283-AAF2-465BDAD25E48}" destId="{01A132D0-E2A8-49AE-BFFE-30DAA77B18D9}" srcOrd="0" destOrd="0" presId="urn:microsoft.com/office/officeart/2005/8/layout/hierarchy3"/>
    <dgm:cxn modelId="{47B41AD4-9D38-4670-B2EB-8E9EC3188166}" type="presParOf" srcId="{01A132D0-E2A8-49AE-BFFE-30DAA77B18D9}" destId="{0657F3A8-65D7-42B7-AAA2-4A2898D4FBCA}" srcOrd="0" destOrd="0" presId="urn:microsoft.com/office/officeart/2005/8/layout/hierarchy3"/>
    <dgm:cxn modelId="{D7CF086B-F44E-415D-9772-4C5C10691660}" type="presParOf" srcId="{01A132D0-E2A8-49AE-BFFE-30DAA77B18D9}" destId="{519A3F8B-D71B-4488-A4DF-BF3DCF021CFC}" srcOrd="1" destOrd="0" presId="urn:microsoft.com/office/officeart/2005/8/layout/hierarchy3"/>
    <dgm:cxn modelId="{782E6D39-65BB-4B5E-93C3-72DAB6832414}" type="presParOf" srcId="{3178DD19-5413-4283-AAF2-465BDAD25E48}" destId="{E35C84B1-44EB-4FD7-9D4E-4A7D97BB3B65}" srcOrd="1" destOrd="0" presId="urn:microsoft.com/office/officeart/2005/8/layout/hierarchy3"/>
    <dgm:cxn modelId="{AAC6A108-F06C-46FF-9C73-520A3D7953C8}" type="presParOf" srcId="{E35C84B1-44EB-4FD7-9D4E-4A7D97BB3B65}" destId="{42ED217A-C583-4A2E-89AE-5EA8003E3950}" srcOrd="0" destOrd="0" presId="urn:microsoft.com/office/officeart/2005/8/layout/hierarchy3"/>
    <dgm:cxn modelId="{A3E11937-8CBC-4AE3-B9BB-E52EECAF65CC}" type="presParOf" srcId="{E35C84B1-44EB-4FD7-9D4E-4A7D97BB3B65}" destId="{2DF42B5B-DE47-4E4F-8536-622C9BFD56EC}" srcOrd="1" destOrd="0" presId="urn:microsoft.com/office/officeart/2005/8/layout/hierarchy3"/>
    <dgm:cxn modelId="{319DADC1-90D5-43F4-B53F-F651358911E7}" type="presParOf" srcId="{E35C84B1-44EB-4FD7-9D4E-4A7D97BB3B65}" destId="{0333F17A-A88F-424B-93E8-1D139F969911}" srcOrd="2" destOrd="0" presId="urn:microsoft.com/office/officeart/2005/8/layout/hierarchy3"/>
    <dgm:cxn modelId="{370598AC-F6D8-4BDB-9001-1F0EEC1E4309}" type="presParOf" srcId="{E35C84B1-44EB-4FD7-9D4E-4A7D97BB3B65}" destId="{FCD7C4BD-F0D2-492C-B094-3293B373F1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9CFB5-CFCA-4DCE-801F-6E80526E4BE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635BB9-4224-407E-9A84-9D95D584DC2F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Алгоритмичность</a:t>
          </a:r>
          <a:r>
            <a:rPr lang="ru-RU" dirty="0" smtClean="0">
              <a:solidFill>
                <a:schemeClr val="bg1"/>
              </a:solidFill>
            </a:rPr>
            <a:t> мышления</a:t>
          </a:r>
          <a:endParaRPr lang="ru-RU" dirty="0">
            <a:solidFill>
              <a:schemeClr val="bg1"/>
            </a:solidFill>
          </a:endParaRPr>
        </a:p>
      </dgm:t>
    </dgm:pt>
    <dgm:pt modelId="{F1C5567A-EF8E-4EB2-B363-D261FF3B27E4}" type="parTrans" cxnId="{A1508EEB-07EC-449A-B25E-A5EE8B7E9DCF}">
      <dgm:prSet/>
      <dgm:spPr/>
      <dgm:t>
        <a:bodyPr/>
        <a:lstStyle/>
        <a:p>
          <a:endParaRPr lang="ru-RU"/>
        </a:p>
      </dgm:t>
    </dgm:pt>
    <dgm:pt modelId="{285B030A-DA07-4F26-B30F-829522B26226}" type="sibTrans" cxnId="{A1508EEB-07EC-449A-B25E-A5EE8B7E9DCF}">
      <dgm:prSet/>
      <dgm:spPr/>
      <dgm:t>
        <a:bodyPr/>
        <a:lstStyle/>
        <a:p>
          <a:endParaRPr lang="ru-RU"/>
        </a:p>
      </dgm:t>
    </dgm:pt>
    <dgm:pt modelId="{196B16EB-F5C5-420B-9923-70303CC1945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Вариативность мышления</a:t>
          </a:r>
          <a:endParaRPr lang="ru-RU" dirty="0">
            <a:solidFill>
              <a:schemeClr val="bg1"/>
            </a:solidFill>
          </a:endParaRPr>
        </a:p>
      </dgm:t>
    </dgm:pt>
    <dgm:pt modelId="{D2C4A2D7-ACF3-4F16-98BA-9E0A93B694BC}" type="parTrans" cxnId="{306469F7-F67F-4751-932D-6BE897B64FC7}">
      <dgm:prSet/>
      <dgm:spPr/>
      <dgm:t>
        <a:bodyPr/>
        <a:lstStyle/>
        <a:p>
          <a:endParaRPr lang="ru-RU"/>
        </a:p>
      </dgm:t>
    </dgm:pt>
    <dgm:pt modelId="{5CA0FCD4-8851-42C5-88C8-625DA28616E6}" type="sibTrans" cxnId="{306469F7-F67F-4751-932D-6BE897B64FC7}">
      <dgm:prSet/>
      <dgm:spPr/>
      <dgm:t>
        <a:bodyPr/>
        <a:lstStyle/>
        <a:p>
          <a:endParaRPr lang="ru-RU"/>
        </a:p>
      </dgm:t>
    </dgm:pt>
    <dgm:pt modelId="{26E88297-06FA-4C43-A4C1-22422B1F9D4F}" type="pres">
      <dgm:prSet presAssocID="{12E9CFB5-CFCA-4DCE-801F-6E80526E4B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D4C782-4EC7-4F52-8596-E77673F2F267}" type="pres">
      <dgm:prSet presAssocID="{12E9CFB5-CFCA-4DCE-801F-6E80526E4BE7}" presName="divider" presStyleLbl="fgShp" presStyleIdx="0" presStyleCnt="1"/>
      <dgm:spPr/>
    </dgm:pt>
    <dgm:pt modelId="{19BDE972-B869-4CEE-9565-ECB00C2B51C5}" type="pres">
      <dgm:prSet presAssocID="{66635BB9-4224-407E-9A84-9D95D584DC2F}" presName="downArrow" presStyleLbl="node1" presStyleIdx="0" presStyleCnt="2"/>
      <dgm:spPr/>
    </dgm:pt>
    <dgm:pt modelId="{88CB205F-1135-4E9F-88EE-73604691F086}" type="pres">
      <dgm:prSet presAssocID="{66635BB9-4224-407E-9A84-9D95D584DC2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DC377-8C4E-4816-855F-751B0FDE17A0}" type="pres">
      <dgm:prSet presAssocID="{196B16EB-F5C5-420B-9923-70303CC19456}" presName="upArrow" presStyleLbl="node1" presStyleIdx="1" presStyleCnt="2"/>
      <dgm:spPr/>
    </dgm:pt>
    <dgm:pt modelId="{BC08DDFB-8001-4C94-871A-97710B96C022}" type="pres">
      <dgm:prSet presAssocID="{196B16EB-F5C5-420B-9923-70303CC1945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03784-FA35-424E-BFFB-DE2D381B81FF}" type="presOf" srcId="{12E9CFB5-CFCA-4DCE-801F-6E80526E4BE7}" destId="{26E88297-06FA-4C43-A4C1-22422B1F9D4F}" srcOrd="0" destOrd="0" presId="urn:microsoft.com/office/officeart/2005/8/layout/arrow3"/>
    <dgm:cxn modelId="{BB6CA350-7AAA-458E-92D7-2F3733170A94}" type="presOf" srcId="{196B16EB-F5C5-420B-9923-70303CC19456}" destId="{BC08DDFB-8001-4C94-871A-97710B96C022}" srcOrd="0" destOrd="0" presId="urn:microsoft.com/office/officeart/2005/8/layout/arrow3"/>
    <dgm:cxn modelId="{A1508EEB-07EC-449A-B25E-A5EE8B7E9DCF}" srcId="{12E9CFB5-CFCA-4DCE-801F-6E80526E4BE7}" destId="{66635BB9-4224-407E-9A84-9D95D584DC2F}" srcOrd="0" destOrd="0" parTransId="{F1C5567A-EF8E-4EB2-B363-D261FF3B27E4}" sibTransId="{285B030A-DA07-4F26-B30F-829522B26226}"/>
    <dgm:cxn modelId="{306469F7-F67F-4751-932D-6BE897B64FC7}" srcId="{12E9CFB5-CFCA-4DCE-801F-6E80526E4BE7}" destId="{196B16EB-F5C5-420B-9923-70303CC19456}" srcOrd="1" destOrd="0" parTransId="{D2C4A2D7-ACF3-4F16-98BA-9E0A93B694BC}" sibTransId="{5CA0FCD4-8851-42C5-88C8-625DA28616E6}"/>
    <dgm:cxn modelId="{C3219AAC-EFD3-491A-81E5-F8553A3DAB22}" type="presOf" srcId="{66635BB9-4224-407E-9A84-9D95D584DC2F}" destId="{88CB205F-1135-4E9F-88EE-73604691F086}" srcOrd="0" destOrd="0" presId="urn:microsoft.com/office/officeart/2005/8/layout/arrow3"/>
    <dgm:cxn modelId="{830B5631-8A95-4CAD-A43C-345C01444147}" type="presParOf" srcId="{26E88297-06FA-4C43-A4C1-22422B1F9D4F}" destId="{B0D4C782-4EC7-4F52-8596-E77673F2F267}" srcOrd="0" destOrd="0" presId="urn:microsoft.com/office/officeart/2005/8/layout/arrow3"/>
    <dgm:cxn modelId="{70B1D608-91CC-49A3-AE94-CBFB5BC2B60B}" type="presParOf" srcId="{26E88297-06FA-4C43-A4C1-22422B1F9D4F}" destId="{19BDE972-B869-4CEE-9565-ECB00C2B51C5}" srcOrd="1" destOrd="0" presId="urn:microsoft.com/office/officeart/2005/8/layout/arrow3"/>
    <dgm:cxn modelId="{A41AA7D0-F14D-4028-94BE-198FEE4F7931}" type="presParOf" srcId="{26E88297-06FA-4C43-A4C1-22422B1F9D4F}" destId="{88CB205F-1135-4E9F-88EE-73604691F086}" srcOrd="2" destOrd="0" presId="urn:microsoft.com/office/officeart/2005/8/layout/arrow3"/>
    <dgm:cxn modelId="{50B4D1AB-6719-4C28-BEBF-2427995D479E}" type="presParOf" srcId="{26E88297-06FA-4C43-A4C1-22422B1F9D4F}" destId="{2A9DC377-8C4E-4816-855F-751B0FDE17A0}" srcOrd="3" destOrd="0" presId="urn:microsoft.com/office/officeart/2005/8/layout/arrow3"/>
    <dgm:cxn modelId="{343211BC-CF9C-40CE-8B2A-F2A334AD7B6D}" type="presParOf" srcId="{26E88297-06FA-4C43-A4C1-22422B1F9D4F}" destId="{BC08DDFB-8001-4C94-871A-97710B96C02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33498-F382-490B-AA65-D44529656AEA}">
      <dsp:nvSpPr>
        <dsp:cNvPr id="0" name=""/>
        <dsp:cNvSpPr/>
      </dsp:nvSpPr>
      <dsp:spPr>
        <a:xfrm>
          <a:off x="276764" y="3193"/>
          <a:ext cx="3411587" cy="170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Виртуальный коллектив</a:t>
          </a:r>
          <a:endParaRPr lang="ru-RU" sz="4300" kern="1200" dirty="0"/>
        </a:p>
      </dsp:txBody>
      <dsp:txXfrm>
        <a:off x="326725" y="53154"/>
        <a:ext cx="3311665" cy="1605871"/>
      </dsp:txXfrm>
    </dsp:sp>
    <dsp:sp modelId="{17451E55-B066-4162-BCE9-0F26BAF0D1C6}">
      <dsp:nvSpPr>
        <dsp:cNvPr id="0" name=""/>
        <dsp:cNvSpPr/>
      </dsp:nvSpPr>
      <dsp:spPr>
        <a:xfrm>
          <a:off x="617923" y="1708986"/>
          <a:ext cx="341158" cy="127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345"/>
              </a:lnTo>
              <a:lnTo>
                <a:pt x="341158" y="1279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F13BC-0A15-4034-AC16-2C84E52885BC}">
      <dsp:nvSpPr>
        <dsp:cNvPr id="0" name=""/>
        <dsp:cNvSpPr/>
      </dsp:nvSpPr>
      <dsp:spPr>
        <a:xfrm>
          <a:off x="959081" y="2135435"/>
          <a:ext cx="2729269" cy="170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Имитирует реальное общение и взаимодействие </a:t>
          </a:r>
          <a:endParaRPr lang="ru-RU" sz="2100" kern="1200" dirty="0"/>
        </a:p>
      </dsp:txBody>
      <dsp:txXfrm>
        <a:off x="1009042" y="2185396"/>
        <a:ext cx="2629347" cy="1605871"/>
      </dsp:txXfrm>
    </dsp:sp>
    <dsp:sp modelId="{E2E28B19-A2E3-4389-8961-5E26A3C2F852}">
      <dsp:nvSpPr>
        <dsp:cNvPr id="0" name=""/>
        <dsp:cNvSpPr/>
      </dsp:nvSpPr>
      <dsp:spPr>
        <a:xfrm>
          <a:off x="617923" y="1708986"/>
          <a:ext cx="341158" cy="341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587"/>
              </a:lnTo>
              <a:lnTo>
                <a:pt x="341158" y="3411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91CF0-A6A5-428C-BEAD-B9B1C3B548ED}">
      <dsp:nvSpPr>
        <dsp:cNvPr id="0" name=""/>
        <dsp:cNvSpPr/>
      </dsp:nvSpPr>
      <dsp:spPr>
        <a:xfrm>
          <a:off x="959081" y="4267677"/>
          <a:ext cx="2729269" cy="170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Придает общению в коллективе «материальный» характер обмена информацией</a:t>
          </a:r>
          <a:endParaRPr lang="ru-RU" sz="2100" kern="1200" dirty="0"/>
        </a:p>
      </dsp:txBody>
      <dsp:txXfrm>
        <a:off x="1009042" y="4317638"/>
        <a:ext cx="2629347" cy="1605871"/>
      </dsp:txXfrm>
    </dsp:sp>
    <dsp:sp modelId="{0657F3A8-65D7-42B7-AAA2-4A2898D4FBCA}">
      <dsp:nvSpPr>
        <dsp:cNvPr id="0" name=""/>
        <dsp:cNvSpPr/>
      </dsp:nvSpPr>
      <dsp:spPr>
        <a:xfrm>
          <a:off x="4541248" y="3193"/>
          <a:ext cx="3411587" cy="1705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Реальный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коллектив</a:t>
          </a:r>
          <a:endParaRPr lang="ru-RU" sz="4300" kern="1200" dirty="0"/>
        </a:p>
      </dsp:txBody>
      <dsp:txXfrm>
        <a:off x="4591209" y="53154"/>
        <a:ext cx="3311665" cy="1605871"/>
      </dsp:txXfrm>
    </dsp:sp>
    <dsp:sp modelId="{42ED217A-C583-4A2E-89AE-5EA8003E3950}">
      <dsp:nvSpPr>
        <dsp:cNvPr id="0" name=""/>
        <dsp:cNvSpPr/>
      </dsp:nvSpPr>
      <dsp:spPr>
        <a:xfrm>
          <a:off x="4882407" y="1708986"/>
          <a:ext cx="341158" cy="127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345"/>
              </a:lnTo>
              <a:lnTo>
                <a:pt x="341158" y="1279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42B5B-DE47-4E4F-8536-622C9BFD56EC}">
      <dsp:nvSpPr>
        <dsp:cNvPr id="0" name=""/>
        <dsp:cNvSpPr/>
      </dsp:nvSpPr>
      <dsp:spPr>
        <a:xfrm>
          <a:off x="5223565" y="2135435"/>
          <a:ext cx="2729269" cy="170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Дает возможность живого нейробиологического взаимодействия</a:t>
          </a:r>
          <a:endParaRPr lang="ru-RU" sz="2100" kern="1200" dirty="0"/>
        </a:p>
      </dsp:txBody>
      <dsp:txXfrm>
        <a:off x="5273526" y="2185396"/>
        <a:ext cx="2629347" cy="1605871"/>
      </dsp:txXfrm>
    </dsp:sp>
    <dsp:sp modelId="{0333F17A-A88F-424B-93E8-1D139F969911}">
      <dsp:nvSpPr>
        <dsp:cNvPr id="0" name=""/>
        <dsp:cNvSpPr/>
      </dsp:nvSpPr>
      <dsp:spPr>
        <a:xfrm>
          <a:off x="4882407" y="1708986"/>
          <a:ext cx="341158" cy="341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587"/>
              </a:lnTo>
              <a:lnTo>
                <a:pt x="341158" y="3411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7C4BD-F0D2-492C-B094-3293B373F11F}">
      <dsp:nvSpPr>
        <dsp:cNvPr id="0" name=""/>
        <dsp:cNvSpPr/>
      </dsp:nvSpPr>
      <dsp:spPr>
        <a:xfrm>
          <a:off x="5223565" y="4267677"/>
          <a:ext cx="2729269" cy="1705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Придает общению  </a:t>
          </a:r>
          <a:r>
            <a:rPr lang="ru-RU" sz="2100" kern="1200" dirty="0" err="1" smtClean="0"/>
            <a:t>био</a:t>
          </a:r>
          <a:r>
            <a:rPr lang="ru-RU" sz="2100" kern="1200" dirty="0" smtClean="0"/>
            <a:t>-психологический естественный характер</a:t>
          </a:r>
          <a:endParaRPr lang="ru-RU" sz="2100" kern="1200" dirty="0"/>
        </a:p>
      </dsp:txBody>
      <dsp:txXfrm>
        <a:off x="5273526" y="4317638"/>
        <a:ext cx="2629347" cy="160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4C782-4EC7-4F52-8596-E77673F2F267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DE972-B869-4CEE-9565-ECB00C2B51C5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B205F-1135-4E9F-88EE-73604691F086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chemeClr val="bg1"/>
              </a:solidFill>
            </a:rPr>
            <a:t>Алгоритмичность</a:t>
          </a:r>
          <a:r>
            <a:rPr lang="ru-RU" sz="3100" kern="1200" dirty="0" smtClean="0">
              <a:solidFill>
                <a:schemeClr val="bg1"/>
              </a:solidFill>
            </a:rPr>
            <a:t> мышления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5573268" y="0"/>
        <a:ext cx="3364992" cy="1827561"/>
      </dsp:txXfrm>
    </dsp:sp>
    <dsp:sp modelId="{2A9DC377-8C4E-4816-855F-751B0FDE17A0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8DDFB-8001-4C94-871A-97710B96C022}">
      <dsp:nvSpPr>
        <dsp:cNvPr id="0" name=""/>
        <dsp:cNvSpPr/>
      </dsp:nvSpPr>
      <dsp:spPr>
        <a:xfrm>
          <a:off x="1577340" y="2523776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bg1"/>
              </a:solidFill>
            </a:rPr>
            <a:t>Вариативность мышления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1577340" y="2523776"/>
        <a:ext cx="3364992" cy="182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8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1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3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2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3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4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4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16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9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39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612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277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21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75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77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25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57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6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4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68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9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6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45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1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9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77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8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17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1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45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2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10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76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1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7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36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82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363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9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399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422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148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10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96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47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98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788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9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2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2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0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60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NUL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BC0B-14B6-414D-A000-0ADA74369414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DB84-F030-4F0F-A1E7-6FACF9023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5512-B463-4789-929C-E2828338B8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9FE9-F2DC-489F-A079-03EACC9760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1375A-C223-44C8-917C-F7C3A1BCD50F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41B-0DB4-4C99-B5E5-79625F01DB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82F3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F3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2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3AC02-F932-449E-B5D4-73C356DE659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23.04.2020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A4319-92B4-477C-A415-4D41D9CB6F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peedtest.net/global-inde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u.wikipedia.org/wiki/%D0%A5%D0%B5%D1%88%D1%82%D0%B5%D0%B3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662" y="862149"/>
            <a:ext cx="9283337" cy="2647814"/>
          </a:xfrm>
        </p:spPr>
        <p:txBody>
          <a:bodyPr>
            <a:noAutofit/>
          </a:bodyPr>
          <a:lstStyle/>
          <a:p>
            <a:r>
              <a:rPr lang="ru-RU" sz="4800" dirty="0"/>
              <a:t>Обучающее управление цифровым человеческим ресурсом в новой экономической </a:t>
            </a:r>
            <a:r>
              <a:rPr lang="ru-RU" sz="4800" dirty="0" smtClean="0"/>
              <a:t>реальности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Докладчик: д-р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наук, профессор,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Института магистратуры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УрГЭУ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Вербицкая Наталья Олеговна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37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Виртуальный коллектив – интернет- сообщество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Виды </a:t>
            </a:r>
            <a:r>
              <a:rPr lang="ru-RU" u="sng" dirty="0" smtClean="0"/>
              <a:t>собирательных</a:t>
            </a:r>
            <a:r>
              <a:rPr lang="ru-RU" dirty="0" smtClean="0"/>
              <a:t> интернет-сообществ:</a:t>
            </a:r>
          </a:p>
          <a:p>
            <a:r>
              <a:rPr lang="ru-RU" dirty="0" smtClean="0"/>
              <a:t>группы;</a:t>
            </a:r>
          </a:p>
          <a:p>
            <a:r>
              <a:rPr lang="ru-RU" dirty="0" smtClean="0"/>
              <a:t>форумы;</a:t>
            </a:r>
          </a:p>
          <a:p>
            <a:r>
              <a:rPr lang="ru-RU" dirty="0" err="1" smtClean="0"/>
              <a:t>паблики</a:t>
            </a:r>
            <a:r>
              <a:rPr lang="ru-RU" dirty="0"/>
              <a:t> </a:t>
            </a:r>
            <a:r>
              <a:rPr lang="ru-RU" dirty="0" smtClean="0"/>
              <a:t>(публичные страницы);</a:t>
            </a:r>
          </a:p>
          <a:p>
            <a:r>
              <a:rPr lang="ru-RU" dirty="0" smtClean="0"/>
              <a:t>мероприятия(встречи, </a:t>
            </a:r>
            <a:r>
              <a:rPr lang="ru-RU" dirty="0" err="1" smtClean="0"/>
              <a:t>вебинары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28" name="Picture 4" descr="J:\копия моих документов1111\КАТ\ЕНИИЧ\картинки к 21.02.18\2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404130"/>
            <a:ext cx="4536504" cy="51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происходит общение в виртуальных коллективах?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J:\копия моих документов1111\КАТ\ЕНИИЧ\картинки к 21.02.18\1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66" y="1484784"/>
            <a:ext cx="87849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Виртуальный и реальный коллектив:</a:t>
            </a:r>
            <a:br>
              <a:rPr lang="ru-RU" dirty="0" smtClean="0"/>
            </a:br>
            <a:r>
              <a:rPr lang="ru-RU" b="1" u="sng" dirty="0" smtClean="0"/>
              <a:t>имитация с перспективой замены?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Сходные черты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Наличие общности интересов, задач, деятельности и т.п.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Динамичность общения.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Выбор «роли» каждым участником – агрессивной, пассивной, активной и т.п.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Наличие общих принципов, правил, ценностей общения.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Различия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Практически отсутствует </a:t>
            </a:r>
            <a:r>
              <a:rPr lang="ru-RU" b="1" dirty="0" smtClean="0"/>
              <a:t>«живое» </a:t>
            </a:r>
            <a:r>
              <a:rPr lang="ru-RU" dirty="0" smtClean="0"/>
              <a:t>общение, только текстовые, фото и видео.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Прекращение публикации материалов (постов фото и т.п.) ведет к выбыванию из сообщества.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Выход из сообщества по «щелчку» кнопки, без особых последствий.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5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</a:t>
            </a:r>
            <a:r>
              <a:rPr lang="ru-RU" b="1" u="sng" dirty="0" smtClean="0"/>
              <a:t>есть</a:t>
            </a:r>
            <a:r>
              <a:rPr lang="ru-RU" dirty="0" smtClean="0"/>
              <a:t> в реальном коллективе и </a:t>
            </a:r>
            <a:r>
              <a:rPr lang="ru-RU" b="1" u="sng" dirty="0" smtClean="0"/>
              <a:t>нет</a:t>
            </a:r>
            <a:r>
              <a:rPr lang="ru-RU" dirty="0" smtClean="0"/>
              <a:t> в виртуальном?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Разве динамичный онлайн обмен информацией (контентом) – не общение живых людей?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Один из возможных ответов: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Виртуальный обмен сообщениями не позволяет человеку использовать </a:t>
            </a:r>
            <a:r>
              <a:rPr lang="ru-RU" b="1" u="sng" dirty="0" smtClean="0"/>
              <a:t>зеркальные нейроны как механизмы совместного действия и сопереживания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 smtClean="0"/>
              <a:t>Джакомо</a:t>
            </a:r>
            <a:r>
              <a:rPr lang="ru-RU" dirty="0" smtClean="0"/>
              <a:t> </a:t>
            </a:r>
            <a:r>
              <a:rPr lang="ru-RU" dirty="0" err="1" smtClean="0"/>
              <a:t>Риццолатти</a:t>
            </a:r>
            <a:r>
              <a:rPr lang="ru-RU" dirty="0" smtClean="0"/>
              <a:t>, </a:t>
            </a:r>
            <a:r>
              <a:rPr lang="ru-RU" dirty="0" err="1" smtClean="0"/>
              <a:t>Коррадо</a:t>
            </a:r>
            <a:r>
              <a:rPr lang="ru-RU" dirty="0" smtClean="0"/>
              <a:t> </a:t>
            </a:r>
            <a:r>
              <a:rPr lang="ru-RU" dirty="0" err="1" smtClean="0"/>
              <a:t>Синигалья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Зеркальная нейронная реакция</a:t>
            </a:r>
            <a:r>
              <a:rPr lang="ru-RU" dirty="0"/>
              <a:t> – это реакция вызванная активацией «зеркальных» нейронов коры головного мозга во время проведения какого-либо действия или наблюдения за действием, выполняемым кем-то другим.</a:t>
            </a:r>
          </a:p>
        </p:txBody>
      </p:sp>
    </p:spTree>
    <p:extLst>
      <p:ext uri="{BB962C8B-B14F-4D97-AF65-F5344CB8AC3E}">
        <p14:creationId xmlns:p14="http://schemas.microsoft.com/office/powerpoint/2010/main" val="18449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работают зеркальные нейроны?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Наличие </a:t>
            </a:r>
            <a:r>
              <a:rPr lang="ru-RU" dirty="0"/>
              <a:t>у человека способности </a:t>
            </a:r>
            <a:r>
              <a:rPr lang="ru-RU" u="sng" dirty="0"/>
              <a:t>сопереживать</a:t>
            </a:r>
            <a:r>
              <a:rPr lang="ru-RU" dirty="0"/>
              <a:t> другим людям</a:t>
            </a:r>
            <a:r>
              <a:rPr lang="ru-RU" u="sng" dirty="0"/>
              <a:t>, понимать, представлять намерения</a:t>
            </a:r>
            <a:r>
              <a:rPr lang="ru-RU" dirty="0"/>
              <a:t>, </a:t>
            </a:r>
            <a:r>
              <a:rPr lang="ru-RU" u="sng" dirty="0" smtClean="0"/>
              <a:t>проявлять </a:t>
            </a:r>
            <a:r>
              <a:rPr lang="ru-RU" u="sng" dirty="0" err="1" smtClean="0"/>
              <a:t>эмпатию</a:t>
            </a:r>
            <a:r>
              <a:rPr lang="ru-RU" dirty="0" smtClean="0"/>
              <a:t>, конструировать </a:t>
            </a:r>
            <a:r>
              <a:rPr lang="ru-RU" dirty="0"/>
              <a:t>определенные </a:t>
            </a:r>
            <a:r>
              <a:rPr lang="ru-RU" dirty="0" smtClean="0"/>
              <a:t>предположения </a:t>
            </a:r>
            <a:r>
              <a:rPr lang="ru-RU" dirty="0"/>
              <a:t>о том, что может происходить с иными живыми существами, обеспечивают именно зеркальные нейроны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копия моих документов1111\КАТ\ЕНИИЧ\картинки к 21.02.18\5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5" y="1484784"/>
            <a:ext cx="45365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404664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3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Данные о</a:t>
            </a:r>
            <a:r>
              <a:rPr lang="ru-RU" sz="3200" b="1" dirty="0"/>
              <a:t> глобальном состоянии цифровых технологий на 2019 год</a:t>
            </a:r>
            <a:r>
              <a:rPr lang="ru-RU" sz="3200" b="1" dirty="0" smtClean="0"/>
              <a:t>, по отчетам </a:t>
            </a:r>
            <a:r>
              <a:rPr lang="ru-RU" sz="3200" b="1" dirty="0" err="1"/>
              <a:t>We</a:t>
            </a:r>
            <a:r>
              <a:rPr lang="ru-RU" sz="3200" b="1" dirty="0"/>
              <a:t> </a:t>
            </a:r>
            <a:r>
              <a:rPr lang="ru-RU" sz="3200" b="1" dirty="0" err="1"/>
              <a:t>Are</a:t>
            </a:r>
            <a:r>
              <a:rPr lang="ru-RU" sz="3200" b="1" dirty="0"/>
              <a:t> </a:t>
            </a:r>
            <a:r>
              <a:rPr lang="ru-RU" sz="3200" b="1" dirty="0" err="1"/>
              <a:t>Social</a:t>
            </a:r>
            <a:r>
              <a:rPr lang="ru-RU" sz="3200" b="1" dirty="0"/>
              <a:t> и </a:t>
            </a:r>
            <a:r>
              <a:rPr lang="ru-RU" sz="3200" b="1" dirty="0" err="1"/>
              <a:t>Hootsuite</a:t>
            </a:r>
            <a:r>
              <a:rPr lang="ru-RU" sz="3200" b="1" dirty="0"/>
              <a:t> </a:t>
            </a:r>
            <a:r>
              <a:rPr lang="ru-RU" sz="3200" b="1" dirty="0" smtClean="0"/>
              <a:t>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78921" y="1760310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Сегодня </a:t>
            </a:r>
            <a:r>
              <a:rPr lang="ru-RU" dirty="0"/>
              <a:t>в мире </a:t>
            </a:r>
            <a:r>
              <a:rPr lang="ru-RU" b="1" dirty="0"/>
              <a:t>5,11 миллиарда уникальных мобильных пользователей</a:t>
            </a:r>
            <a:r>
              <a:rPr lang="ru-RU" dirty="0"/>
              <a:t>, что на 100 миллионов (2%) больше, чем в прошлом году.</a:t>
            </a:r>
          </a:p>
          <a:p>
            <a:r>
              <a:rPr lang="ru-RU" dirty="0"/>
              <a:t>В 2019 году </a:t>
            </a:r>
            <a:r>
              <a:rPr lang="ru-RU" b="1" dirty="0"/>
              <a:t>аудитория интернета насчитывает 4,39 миллиарда человек</a:t>
            </a:r>
            <a:r>
              <a:rPr lang="ru-RU" dirty="0"/>
              <a:t>, что на 366 миллионов (9%) больше, чем в январе 2018 года.</a:t>
            </a:r>
          </a:p>
          <a:p>
            <a:r>
              <a:rPr lang="ru-RU" dirty="0"/>
              <a:t>В </a:t>
            </a:r>
            <a:r>
              <a:rPr lang="ru-RU" b="1" dirty="0"/>
              <a:t>социальных сетях зарегистрировано</a:t>
            </a:r>
            <a:r>
              <a:rPr lang="ru-RU" dirty="0"/>
              <a:t> </a:t>
            </a:r>
            <a:r>
              <a:rPr lang="ru-RU" b="1" dirty="0"/>
              <a:t>3,48 миллиарда пользователей</a:t>
            </a:r>
            <a:r>
              <a:rPr lang="ru-RU" dirty="0"/>
              <a:t>. По сравнению с данными на начало прошлого года этот показатель вырос на 288 миллионов (9%).</a:t>
            </a:r>
          </a:p>
          <a:p>
            <a:r>
              <a:rPr lang="ru-RU" dirty="0"/>
              <a:t>Сегодня </a:t>
            </a:r>
            <a:r>
              <a:rPr lang="ru-RU" b="1" dirty="0"/>
              <a:t>3,26 миллиарда человек заходят в социальные сети с мобильных устройств</a:t>
            </a:r>
            <a:r>
              <a:rPr lang="ru-RU" dirty="0"/>
              <a:t>. Это на 10% больше, чем в прошлом году, когда с мобильных в </a:t>
            </a:r>
            <a:r>
              <a:rPr lang="ru-RU" dirty="0" err="1"/>
              <a:t>соцсетях</a:t>
            </a:r>
            <a:r>
              <a:rPr lang="ru-RU" dirty="0"/>
              <a:t> сидело на 297 миллионов человек меньше.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21" y="1575707"/>
            <a:ext cx="5946321" cy="481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Время в </a:t>
            </a:r>
            <a:r>
              <a:rPr lang="ru-RU" b="1" dirty="0" smtClean="0"/>
              <a:t>интернете в 2019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5878" y="174398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 среднем люди находятся онлайн в течение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b="1" dirty="0" smtClean="0"/>
              <a:t>6</a:t>
            </a:r>
            <a:r>
              <a:rPr lang="ru-RU" sz="4000" b="1" dirty="0"/>
              <a:t> часов и 42 минут </a:t>
            </a:r>
            <a:endParaRPr lang="ru-RU" sz="4000" b="1" dirty="0" smtClean="0"/>
          </a:p>
          <a:p>
            <a:pPr marL="0" indent="0">
              <a:buNone/>
            </a:pPr>
            <a:r>
              <a:rPr lang="ru-RU" sz="4000" dirty="0" smtClean="0"/>
              <a:t>каждый </a:t>
            </a:r>
            <a:r>
              <a:rPr lang="ru-RU" sz="4000" dirty="0"/>
              <a:t>день.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07" y="1477736"/>
            <a:ext cx="740500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Скорость </a:t>
            </a:r>
            <a:r>
              <a:rPr lang="ru-RU" b="1" dirty="0" err="1"/>
              <a:t>интернет-соединения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907" y="1817461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Повышение </a:t>
            </a:r>
            <a:r>
              <a:rPr lang="ru-RU" dirty="0"/>
              <a:t>скорости </a:t>
            </a:r>
            <a:r>
              <a:rPr lang="ru-RU" dirty="0" err="1"/>
              <a:t>интернет-соединения</a:t>
            </a:r>
            <a:r>
              <a:rPr lang="ru-RU" dirty="0"/>
              <a:t> значит, что за то время, которое мы проводим в сети, мы получаем больше.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Компания </a:t>
            </a:r>
            <a:r>
              <a:rPr lang="ru-RU" dirty="0" err="1"/>
              <a:t>Ookla</a:t>
            </a:r>
            <a:r>
              <a:rPr lang="ru-RU" dirty="0"/>
              <a:t>, разработчик популярного сервиса </a:t>
            </a:r>
            <a:r>
              <a:rPr lang="ru-RU" dirty="0" err="1"/>
              <a:t>Speedtest</a:t>
            </a:r>
            <a:r>
              <a:rPr lang="ru-RU" dirty="0"/>
              <a:t>, </a:t>
            </a:r>
            <a:r>
              <a:rPr lang="ru-RU" dirty="0">
                <a:hlinkClick r:id="rId2"/>
              </a:rPr>
              <a:t>сообщает</a:t>
            </a:r>
            <a:r>
              <a:rPr lang="ru-RU" dirty="0"/>
              <a:t>, что средняя скорость мобильного соединения за год выросла на 18%, а средняя скорость фиксированной интернет-связи подскочила на треть.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71" y="1347108"/>
            <a:ext cx="6547758" cy="533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F9195AD0-61BA-4DF2-A72F-BB71CF18E9F7}"/>
              </a:ext>
            </a:extLst>
          </p:cNvPr>
          <p:cNvSpPr txBox="1"/>
          <p:nvPr/>
        </p:nvSpPr>
        <p:spPr>
          <a:xfrm>
            <a:off x="567816" y="332035"/>
            <a:ext cx="1116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ЧЕЛОВЕЧЕСКИЙ РЕСУРС В ЦИФРОВОЙ СРЕДЕ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F54AA2-5355-4DD0-8FB8-B85B5F2A357D}"/>
              </a:ext>
            </a:extLst>
          </p:cNvPr>
          <p:cNvGrpSpPr/>
          <p:nvPr/>
        </p:nvGrpSpPr>
        <p:grpSpPr>
          <a:xfrm>
            <a:off x="4553678" y="1337723"/>
            <a:ext cx="3277990" cy="4867608"/>
            <a:chOff x="-7643813" y="4476751"/>
            <a:chExt cx="2384425" cy="6859587"/>
          </a:xfrm>
          <a:solidFill>
            <a:schemeClr val="tx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84ADC2F3-946F-4B15-8CF8-8485E6228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643813" y="10939463"/>
              <a:ext cx="200025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96346131-1468-4C50-9576-DFE1A2820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57963" y="10939463"/>
              <a:ext cx="200025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F8A5BF94-A7C0-4925-A1FA-EF3D513D9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57826" y="10939463"/>
              <a:ext cx="198438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754AF75-3EA5-4D1D-8A35-ACD14DEF1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61213" y="4476751"/>
              <a:ext cx="1408113" cy="3282950"/>
            </a:xfrm>
            <a:custGeom>
              <a:avLst/>
              <a:gdLst>
                <a:gd name="T0" fmla="*/ 2180 w 2486"/>
                <a:gd name="T1" fmla="*/ 2 h 2903"/>
                <a:gd name="T2" fmla="*/ 1242 w 2486"/>
                <a:gd name="T3" fmla="*/ 3 h 2903"/>
                <a:gd name="T4" fmla="*/ 289 w 2486"/>
                <a:gd name="T5" fmla="*/ 3 h 2903"/>
                <a:gd name="T6" fmla="*/ 9 w 2486"/>
                <a:gd name="T7" fmla="*/ 298 h 2903"/>
                <a:gd name="T8" fmla="*/ 98 w 2486"/>
                <a:gd name="T9" fmla="*/ 2116 h 2903"/>
                <a:gd name="T10" fmla="*/ 124 w 2486"/>
                <a:gd name="T11" fmla="*/ 2636 h 2903"/>
                <a:gd name="T12" fmla="*/ 415 w 2486"/>
                <a:gd name="T13" fmla="*/ 2901 h 2903"/>
                <a:gd name="T14" fmla="*/ 2067 w 2486"/>
                <a:gd name="T15" fmla="*/ 2902 h 2903"/>
                <a:gd name="T16" fmla="*/ 2364 w 2486"/>
                <a:gd name="T17" fmla="*/ 2621 h 2903"/>
                <a:gd name="T18" fmla="*/ 2420 w 2486"/>
                <a:gd name="T19" fmla="*/ 1463 h 2903"/>
                <a:gd name="T20" fmla="*/ 2477 w 2486"/>
                <a:gd name="T21" fmla="*/ 315 h 2903"/>
                <a:gd name="T22" fmla="*/ 2180 w 2486"/>
                <a:gd name="T23" fmla="*/ 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6" h="2903">
                  <a:moveTo>
                    <a:pt x="2180" y="2"/>
                  </a:moveTo>
                  <a:cubicBezTo>
                    <a:pt x="1867" y="6"/>
                    <a:pt x="1555" y="3"/>
                    <a:pt x="1242" y="3"/>
                  </a:cubicBezTo>
                  <a:cubicBezTo>
                    <a:pt x="924" y="3"/>
                    <a:pt x="607" y="2"/>
                    <a:pt x="289" y="3"/>
                  </a:cubicBezTo>
                  <a:cubicBezTo>
                    <a:pt x="122" y="4"/>
                    <a:pt x="0" y="135"/>
                    <a:pt x="9" y="298"/>
                  </a:cubicBezTo>
                  <a:cubicBezTo>
                    <a:pt x="39" y="904"/>
                    <a:pt x="69" y="1510"/>
                    <a:pt x="98" y="2116"/>
                  </a:cubicBezTo>
                  <a:cubicBezTo>
                    <a:pt x="107" y="2290"/>
                    <a:pt x="112" y="2463"/>
                    <a:pt x="124" y="2636"/>
                  </a:cubicBezTo>
                  <a:cubicBezTo>
                    <a:pt x="137" y="2803"/>
                    <a:pt x="248" y="2901"/>
                    <a:pt x="415" y="2901"/>
                  </a:cubicBezTo>
                  <a:cubicBezTo>
                    <a:pt x="966" y="2901"/>
                    <a:pt x="1516" y="2900"/>
                    <a:pt x="2067" y="2902"/>
                  </a:cubicBezTo>
                  <a:cubicBezTo>
                    <a:pt x="2239" y="2903"/>
                    <a:pt x="2356" y="2785"/>
                    <a:pt x="2364" y="2621"/>
                  </a:cubicBezTo>
                  <a:cubicBezTo>
                    <a:pt x="2383" y="2235"/>
                    <a:pt x="2402" y="1849"/>
                    <a:pt x="2420" y="1463"/>
                  </a:cubicBezTo>
                  <a:cubicBezTo>
                    <a:pt x="2439" y="1081"/>
                    <a:pt x="2456" y="698"/>
                    <a:pt x="2477" y="315"/>
                  </a:cubicBezTo>
                  <a:cubicBezTo>
                    <a:pt x="2486" y="149"/>
                    <a:pt x="2370" y="0"/>
                    <a:pt x="21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3D56012-47BD-4C39-A449-48DBC656A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26351" y="6188076"/>
              <a:ext cx="2319338" cy="2384425"/>
            </a:xfrm>
            <a:custGeom>
              <a:avLst/>
              <a:gdLst>
                <a:gd name="T0" fmla="*/ 3937 w 4093"/>
                <a:gd name="T1" fmla="*/ 53 h 2108"/>
                <a:gd name="T2" fmla="*/ 3637 w 4093"/>
                <a:gd name="T3" fmla="*/ 93 h 2108"/>
                <a:gd name="T4" fmla="*/ 3527 w 4093"/>
                <a:gd name="T5" fmla="*/ 334 h 2108"/>
                <a:gd name="T6" fmla="*/ 3405 w 4093"/>
                <a:gd name="T7" fmla="*/ 906 h 2108"/>
                <a:gd name="T8" fmla="*/ 3326 w 4093"/>
                <a:gd name="T9" fmla="*/ 1276 h 2108"/>
                <a:gd name="T10" fmla="*/ 2989 w 4093"/>
                <a:gd name="T11" fmla="*/ 1559 h 2108"/>
                <a:gd name="T12" fmla="*/ 1078 w 4093"/>
                <a:gd name="T13" fmla="*/ 1557 h 2108"/>
                <a:gd name="T14" fmla="*/ 818 w 4093"/>
                <a:gd name="T15" fmla="*/ 1361 h 2108"/>
                <a:gd name="T16" fmla="*/ 750 w 4093"/>
                <a:gd name="T17" fmla="*/ 1064 h 2108"/>
                <a:gd name="T18" fmla="*/ 637 w 4093"/>
                <a:gd name="T19" fmla="*/ 543 h 2108"/>
                <a:gd name="T20" fmla="*/ 581 w 4093"/>
                <a:gd name="T21" fmla="*/ 293 h 2108"/>
                <a:gd name="T22" fmla="*/ 496 w 4093"/>
                <a:gd name="T23" fmla="*/ 106 h 2108"/>
                <a:gd name="T24" fmla="*/ 230 w 4093"/>
                <a:gd name="T25" fmla="*/ 34 h 2108"/>
                <a:gd name="T26" fmla="*/ 37 w 4093"/>
                <a:gd name="T27" fmla="*/ 383 h 2108"/>
                <a:gd name="T28" fmla="*/ 161 w 4093"/>
                <a:gd name="T29" fmla="*/ 950 h 2108"/>
                <a:gd name="T30" fmla="*/ 330 w 4093"/>
                <a:gd name="T31" fmla="*/ 1727 h 2108"/>
                <a:gd name="T32" fmla="*/ 380 w 4093"/>
                <a:gd name="T33" fmla="*/ 1936 h 2108"/>
                <a:gd name="T34" fmla="*/ 643 w 4093"/>
                <a:gd name="T35" fmla="*/ 2108 h 2108"/>
                <a:gd name="T36" fmla="*/ 2605 w 4093"/>
                <a:gd name="T37" fmla="*/ 2108 h 2108"/>
                <a:gd name="T38" fmla="*/ 3492 w 4093"/>
                <a:gd name="T39" fmla="*/ 2108 h 2108"/>
                <a:gd name="T40" fmla="*/ 3749 w 4093"/>
                <a:gd name="T41" fmla="*/ 1914 h 2108"/>
                <a:gd name="T42" fmla="*/ 3894 w 4093"/>
                <a:gd name="T43" fmla="*/ 1241 h 2108"/>
                <a:gd name="T44" fmla="*/ 4055 w 4093"/>
                <a:gd name="T45" fmla="*/ 510 h 2108"/>
                <a:gd name="T46" fmla="*/ 4089 w 4093"/>
                <a:gd name="T47" fmla="*/ 289 h 2108"/>
                <a:gd name="T48" fmla="*/ 3937 w 4093"/>
                <a:gd name="T49" fmla="*/ 5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93" h="2108">
                  <a:moveTo>
                    <a:pt x="3937" y="53"/>
                  </a:moveTo>
                  <a:cubicBezTo>
                    <a:pt x="3829" y="0"/>
                    <a:pt x="3728" y="18"/>
                    <a:pt x="3637" y="93"/>
                  </a:cubicBezTo>
                  <a:cubicBezTo>
                    <a:pt x="3562" y="155"/>
                    <a:pt x="3546" y="246"/>
                    <a:pt x="3527" y="334"/>
                  </a:cubicBezTo>
                  <a:cubicBezTo>
                    <a:pt x="3486" y="524"/>
                    <a:pt x="3446" y="715"/>
                    <a:pt x="3405" y="906"/>
                  </a:cubicBezTo>
                  <a:cubicBezTo>
                    <a:pt x="3379" y="1029"/>
                    <a:pt x="3350" y="1152"/>
                    <a:pt x="3326" y="1276"/>
                  </a:cubicBezTo>
                  <a:cubicBezTo>
                    <a:pt x="3290" y="1470"/>
                    <a:pt x="3183" y="1562"/>
                    <a:pt x="2989" y="1559"/>
                  </a:cubicBezTo>
                  <a:cubicBezTo>
                    <a:pt x="2690" y="1554"/>
                    <a:pt x="1355" y="1558"/>
                    <a:pt x="1078" y="1557"/>
                  </a:cubicBezTo>
                  <a:cubicBezTo>
                    <a:pt x="954" y="1556"/>
                    <a:pt x="846" y="1475"/>
                    <a:pt x="818" y="1361"/>
                  </a:cubicBezTo>
                  <a:cubicBezTo>
                    <a:pt x="793" y="1262"/>
                    <a:pt x="772" y="1163"/>
                    <a:pt x="750" y="1064"/>
                  </a:cubicBezTo>
                  <a:cubicBezTo>
                    <a:pt x="712" y="891"/>
                    <a:pt x="675" y="717"/>
                    <a:pt x="637" y="543"/>
                  </a:cubicBezTo>
                  <a:cubicBezTo>
                    <a:pt x="619" y="460"/>
                    <a:pt x="593" y="377"/>
                    <a:pt x="581" y="293"/>
                  </a:cubicBezTo>
                  <a:cubicBezTo>
                    <a:pt x="570" y="221"/>
                    <a:pt x="546" y="159"/>
                    <a:pt x="496" y="106"/>
                  </a:cubicBezTo>
                  <a:cubicBezTo>
                    <a:pt x="433" y="38"/>
                    <a:pt x="319" y="5"/>
                    <a:pt x="230" y="34"/>
                  </a:cubicBezTo>
                  <a:cubicBezTo>
                    <a:pt x="73" y="86"/>
                    <a:pt x="0" y="218"/>
                    <a:pt x="37" y="383"/>
                  </a:cubicBezTo>
                  <a:cubicBezTo>
                    <a:pt x="78" y="572"/>
                    <a:pt x="120" y="761"/>
                    <a:pt x="161" y="950"/>
                  </a:cubicBezTo>
                  <a:cubicBezTo>
                    <a:pt x="218" y="1209"/>
                    <a:pt x="274" y="1468"/>
                    <a:pt x="330" y="1727"/>
                  </a:cubicBezTo>
                  <a:cubicBezTo>
                    <a:pt x="345" y="1797"/>
                    <a:pt x="353" y="1871"/>
                    <a:pt x="380" y="1936"/>
                  </a:cubicBezTo>
                  <a:cubicBezTo>
                    <a:pt x="427" y="2049"/>
                    <a:pt x="518" y="2108"/>
                    <a:pt x="643" y="2108"/>
                  </a:cubicBezTo>
                  <a:cubicBezTo>
                    <a:pt x="1297" y="2108"/>
                    <a:pt x="1951" y="2108"/>
                    <a:pt x="2605" y="2108"/>
                  </a:cubicBezTo>
                  <a:cubicBezTo>
                    <a:pt x="2900" y="2108"/>
                    <a:pt x="3196" y="2108"/>
                    <a:pt x="3492" y="2108"/>
                  </a:cubicBezTo>
                  <a:cubicBezTo>
                    <a:pt x="3609" y="2107"/>
                    <a:pt x="3726" y="2018"/>
                    <a:pt x="3749" y="1914"/>
                  </a:cubicBezTo>
                  <a:cubicBezTo>
                    <a:pt x="3798" y="1690"/>
                    <a:pt x="3845" y="1465"/>
                    <a:pt x="3894" y="1241"/>
                  </a:cubicBezTo>
                  <a:cubicBezTo>
                    <a:pt x="3947" y="998"/>
                    <a:pt x="4003" y="754"/>
                    <a:pt x="4055" y="510"/>
                  </a:cubicBezTo>
                  <a:cubicBezTo>
                    <a:pt x="4071" y="437"/>
                    <a:pt x="4086" y="363"/>
                    <a:pt x="4089" y="289"/>
                  </a:cubicBezTo>
                  <a:cubicBezTo>
                    <a:pt x="4093" y="179"/>
                    <a:pt x="4034" y="100"/>
                    <a:pt x="39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33B48ED-3197-48D1-AC96-362BDCFCD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67613" y="8750301"/>
              <a:ext cx="2220913" cy="2119313"/>
            </a:xfrm>
            <a:custGeom>
              <a:avLst/>
              <a:gdLst>
                <a:gd name="T0" fmla="*/ 3858 w 3922"/>
                <a:gd name="T1" fmla="*/ 1729 h 1873"/>
                <a:gd name="T2" fmla="*/ 3279 w 3922"/>
                <a:gd name="T3" fmla="*/ 1459 h 1873"/>
                <a:gd name="T4" fmla="*/ 2777 w 3922"/>
                <a:gd name="T5" fmla="*/ 1223 h 1873"/>
                <a:gd name="T6" fmla="*/ 2149 w 3922"/>
                <a:gd name="T7" fmla="*/ 930 h 1873"/>
                <a:gd name="T8" fmla="*/ 2113 w 3922"/>
                <a:gd name="T9" fmla="*/ 873 h 1873"/>
                <a:gd name="T10" fmla="*/ 2113 w 3922"/>
                <a:gd name="T11" fmla="*/ 737 h 1873"/>
                <a:gd name="T12" fmla="*/ 2065 w 3922"/>
                <a:gd name="T13" fmla="*/ 658 h 1873"/>
                <a:gd name="T14" fmla="*/ 2046 w 3922"/>
                <a:gd name="T15" fmla="*/ 632 h 1873"/>
                <a:gd name="T16" fmla="*/ 2045 w 3922"/>
                <a:gd name="T17" fmla="*/ 432 h 1873"/>
                <a:gd name="T18" fmla="*/ 2213 w 3922"/>
                <a:gd name="T19" fmla="*/ 432 h 1873"/>
                <a:gd name="T20" fmla="*/ 2337 w 3922"/>
                <a:gd name="T21" fmla="*/ 316 h 1873"/>
                <a:gd name="T22" fmla="*/ 2337 w 3922"/>
                <a:gd name="T23" fmla="*/ 114 h 1873"/>
                <a:gd name="T24" fmla="*/ 2218 w 3922"/>
                <a:gd name="T25" fmla="*/ 0 h 1873"/>
                <a:gd name="T26" fmla="*/ 1961 w 3922"/>
                <a:gd name="T27" fmla="*/ 0 h 1873"/>
                <a:gd name="T28" fmla="*/ 1704 w 3922"/>
                <a:gd name="T29" fmla="*/ 0 h 1873"/>
                <a:gd name="T30" fmla="*/ 1585 w 3922"/>
                <a:gd name="T31" fmla="*/ 114 h 1873"/>
                <a:gd name="T32" fmla="*/ 1585 w 3922"/>
                <a:gd name="T33" fmla="*/ 316 h 1873"/>
                <a:gd name="T34" fmla="*/ 1709 w 3922"/>
                <a:gd name="T35" fmla="*/ 432 h 1873"/>
                <a:gd name="T36" fmla="*/ 1877 w 3922"/>
                <a:gd name="T37" fmla="*/ 432 h 1873"/>
                <a:gd name="T38" fmla="*/ 1876 w 3922"/>
                <a:gd name="T39" fmla="*/ 632 h 1873"/>
                <a:gd name="T40" fmla="*/ 1857 w 3922"/>
                <a:gd name="T41" fmla="*/ 658 h 1873"/>
                <a:gd name="T42" fmla="*/ 1809 w 3922"/>
                <a:gd name="T43" fmla="*/ 737 h 1873"/>
                <a:gd name="T44" fmla="*/ 1809 w 3922"/>
                <a:gd name="T45" fmla="*/ 873 h 1873"/>
                <a:gd name="T46" fmla="*/ 1773 w 3922"/>
                <a:gd name="T47" fmla="*/ 930 h 1873"/>
                <a:gd name="T48" fmla="*/ 1145 w 3922"/>
                <a:gd name="T49" fmla="*/ 1223 h 1873"/>
                <a:gd name="T50" fmla="*/ 643 w 3922"/>
                <a:gd name="T51" fmla="*/ 1459 h 1873"/>
                <a:gd name="T52" fmla="*/ 64 w 3922"/>
                <a:gd name="T53" fmla="*/ 1729 h 1873"/>
                <a:gd name="T54" fmla="*/ 18 w 3922"/>
                <a:gd name="T55" fmla="*/ 1820 h 1873"/>
                <a:gd name="T56" fmla="*/ 105 w 3922"/>
                <a:gd name="T57" fmla="*/ 1846 h 1873"/>
                <a:gd name="T58" fmla="*/ 132 w 3922"/>
                <a:gd name="T59" fmla="*/ 1839 h 1873"/>
                <a:gd name="T60" fmla="*/ 705 w 3922"/>
                <a:gd name="T61" fmla="*/ 1627 h 1873"/>
                <a:gd name="T62" fmla="*/ 1363 w 3922"/>
                <a:gd name="T63" fmla="*/ 1388 h 1873"/>
                <a:gd name="T64" fmla="*/ 1803 w 3922"/>
                <a:gd name="T65" fmla="*/ 1224 h 1873"/>
                <a:gd name="T66" fmla="*/ 1817 w 3922"/>
                <a:gd name="T67" fmla="*/ 1282 h 1873"/>
                <a:gd name="T68" fmla="*/ 1892 w 3922"/>
                <a:gd name="T69" fmla="*/ 1791 h 1873"/>
                <a:gd name="T70" fmla="*/ 1934 w 3922"/>
                <a:gd name="T71" fmla="*/ 1864 h 1873"/>
                <a:gd name="T72" fmla="*/ 1961 w 3922"/>
                <a:gd name="T73" fmla="*/ 1873 h 1873"/>
                <a:gd name="T74" fmla="*/ 1988 w 3922"/>
                <a:gd name="T75" fmla="*/ 1864 h 1873"/>
                <a:gd name="T76" fmla="*/ 2030 w 3922"/>
                <a:gd name="T77" fmla="*/ 1791 h 1873"/>
                <a:gd name="T78" fmla="*/ 2105 w 3922"/>
                <a:gd name="T79" fmla="*/ 1282 h 1873"/>
                <a:gd name="T80" fmla="*/ 2119 w 3922"/>
                <a:gd name="T81" fmla="*/ 1224 h 1873"/>
                <a:gd name="T82" fmla="*/ 2559 w 3922"/>
                <a:gd name="T83" fmla="*/ 1388 h 1873"/>
                <a:gd name="T84" fmla="*/ 3216 w 3922"/>
                <a:gd name="T85" fmla="*/ 1627 h 1873"/>
                <a:gd name="T86" fmla="*/ 3790 w 3922"/>
                <a:gd name="T87" fmla="*/ 1839 h 1873"/>
                <a:gd name="T88" fmla="*/ 3817 w 3922"/>
                <a:gd name="T89" fmla="*/ 1846 h 1873"/>
                <a:gd name="T90" fmla="*/ 3904 w 3922"/>
                <a:gd name="T91" fmla="*/ 1820 h 1873"/>
                <a:gd name="T92" fmla="*/ 3858 w 3922"/>
                <a:gd name="T93" fmla="*/ 1729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2" h="1873">
                  <a:moveTo>
                    <a:pt x="3858" y="1729"/>
                  </a:moveTo>
                  <a:cubicBezTo>
                    <a:pt x="3665" y="1639"/>
                    <a:pt x="3472" y="1549"/>
                    <a:pt x="3279" y="1459"/>
                  </a:cubicBezTo>
                  <a:cubicBezTo>
                    <a:pt x="3112" y="1380"/>
                    <a:pt x="2945" y="1301"/>
                    <a:pt x="2777" y="1223"/>
                  </a:cubicBezTo>
                  <a:cubicBezTo>
                    <a:pt x="2568" y="1125"/>
                    <a:pt x="2359" y="1027"/>
                    <a:pt x="2149" y="930"/>
                  </a:cubicBezTo>
                  <a:cubicBezTo>
                    <a:pt x="2123" y="918"/>
                    <a:pt x="2111" y="902"/>
                    <a:pt x="2113" y="873"/>
                  </a:cubicBezTo>
                  <a:cubicBezTo>
                    <a:pt x="2115" y="828"/>
                    <a:pt x="2114" y="782"/>
                    <a:pt x="2113" y="737"/>
                  </a:cubicBezTo>
                  <a:cubicBezTo>
                    <a:pt x="2112" y="702"/>
                    <a:pt x="2099" y="674"/>
                    <a:pt x="2065" y="658"/>
                  </a:cubicBezTo>
                  <a:cubicBezTo>
                    <a:pt x="2056" y="654"/>
                    <a:pt x="2047" y="641"/>
                    <a:pt x="2046" y="632"/>
                  </a:cubicBezTo>
                  <a:cubicBezTo>
                    <a:pt x="2045" y="567"/>
                    <a:pt x="2045" y="502"/>
                    <a:pt x="2045" y="432"/>
                  </a:cubicBezTo>
                  <a:cubicBezTo>
                    <a:pt x="2105" y="432"/>
                    <a:pt x="2159" y="432"/>
                    <a:pt x="2213" y="432"/>
                  </a:cubicBezTo>
                  <a:cubicBezTo>
                    <a:pt x="2290" y="431"/>
                    <a:pt x="2334" y="391"/>
                    <a:pt x="2337" y="316"/>
                  </a:cubicBezTo>
                  <a:cubicBezTo>
                    <a:pt x="2339" y="249"/>
                    <a:pt x="2339" y="181"/>
                    <a:pt x="2337" y="114"/>
                  </a:cubicBezTo>
                  <a:cubicBezTo>
                    <a:pt x="2334" y="38"/>
                    <a:pt x="2295" y="0"/>
                    <a:pt x="2218" y="0"/>
                  </a:cubicBezTo>
                  <a:cubicBezTo>
                    <a:pt x="2132" y="0"/>
                    <a:pt x="2047" y="0"/>
                    <a:pt x="1961" y="0"/>
                  </a:cubicBezTo>
                  <a:cubicBezTo>
                    <a:pt x="1875" y="0"/>
                    <a:pt x="1790" y="0"/>
                    <a:pt x="1704" y="0"/>
                  </a:cubicBezTo>
                  <a:cubicBezTo>
                    <a:pt x="1627" y="0"/>
                    <a:pt x="1588" y="38"/>
                    <a:pt x="1585" y="114"/>
                  </a:cubicBezTo>
                  <a:cubicBezTo>
                    <a:pt x="1583" y="181"/>
                    <a:pt x="1583" y="249"/>
                    <a:pt x="1585" y="316"/>
                  </a:cubicBezTo>
                  <a:cubicBezTo>
                    <a:pt x="1588" y="391"/>
                    <a:pt x="1632" y="431"/>
                    <a:pt x="1709" y="432"/>
                  </a:cubicBezTo>
                  <a:cubicBezTo>
                    <a:pt x="1763" y="432"/>
                    <a:pt x="1817" y="432"/>
                    <a:pt x="1877" y="432"/>
                  </a:cubicBezTo>
                  <a:cubicBezTo>
                    <a:pt x="1877" y="502"/>
                    <a:pt x="1877" y="567"/>
                    <a:pt x="1876" y="632"/>
                  </a:cubicBezTo>
                  <a:cubicBezTo>
                    <a:pt x="1875" y="641"/>
                    <a:pt x="1866" y="654"/>
                    <a:pt x="1857" y="658"/>
                  </a:cubicBezTo>
                  <a:cubicBezTo>
                    <a:pt x="1823" y="674"/>
                    <a:pt x="1810" y="702"/>
                    <a:pt x="1809" y="737"/>
                  </a:cubicBezTo>
                  <a:cubicBezTo>
                    <a:pt x="1808" y="782"/>
                    <a:pt x="1807" y="828"/>
                    <a:pt x="1809" y="873"/>
                  </a:cubicBezTo>
                  <a:cubicBezTo>
                    <a:pt x="1811" y="902"/>
                    <a:pt x="1799" y="918"/>
                    <a:pt x="1773" y="930"/>
                  </a:cubicBezTo>
                  <a:cubicBezTo>
                    <a:pt x="1563" y="1027"/>
                    <a:pt x="1354" y="1125"/>
                    <a:pt x="1145" y="1223"/>
                  </a:cubicBezTo>
                  <a:cubicBezTo>
                    <a:pt x="977" y="1301"/>
                    <a:pt x="810" y="1380"/>
                    <a:pt x="643" y="1459"/>
                  </a:cubicBezTo>
                  <a:cubicBezTo>
                    <a:pt x="450" y="1549"/>
                    <a:pt x="257" y="1639"/>
                    <a:pt x="64" y="1729"/>
                  </a:cubicBezTo>
                  <a:cubicBezTo>
                    <a:pt x="19" y="1750"/>
                    <a:pt x="0" y="1783"/>
                    <a:pt x="18" y="1820"/>
                  </a:cubicBezTo>
                  <a:cubicBezTo>
                    <a:pt x="37" y="1857"/>
                    <a:pt x="69" y="1862"/>
                    <a:pt x="105" y="1846"/>
                  </a:cubicBezTo>
                  <a:cubicBezTo>
                    <a:pt x="113" y="1842"/>
                    <a:pt x="123" y="1842"/>
                    <a:pt x="132" y="1839"/>
                  </a:cubicBezTo>
                  <a:cubicBezTo>
                    <a:pt x="323" y="1768"/>
                    <a:pt x="514" y="1697"/>
                    <a:pt x="705" y="1627"/>
                  </a:cubicBezTo>
                  <a:cubicBezTo>
                    <a:pt x="924" y="1547"/>
                    <a:pt x="1144" y="1468"/>
                    <a:pt x="1363" y="1388"/>
                  </a:cubicBezTo>
                  <a:cubicBezTo>
                    <a:pt x="1509" y="1335"/>
                    <a:pt x="1653" y="1280"/>
                    <a:pt x="1803" y="1224"/>
                  </a:cubicBezTo>
                  <a:cubicBezTo>
                    <a:pt x="1808" y="1246"/>
                    <a:pt x="1814" y="1264"/>
                    <a:pt x="1817" y="1282"/>
                  </a:cubicBezTo>
                  <a:cubicBezTo>
                    <a:pt x="1842" y="1452"/>
                    <a:pt x="1865" y="1622"/>
                    <a:pt x="1892" y="1791"/>
                  </a:cubicBezTo>
                  <a:cubicBezTo>
                    <a:pt x="1897" y="1818"/>
                    <a:pt x="1913" y="1850"/>
                    <a:pt x="1934" y="1864"/>
                  </a:cubicBezTo>
                  <a:cubicBezTo>
                    <a:pt x="1942" y="1870"/>
                    <a:pt x="1952" y="1873"/>
                    <a:pt x="1961" y="1873"/>
                  </a:cubicBezTo>
                  <a:cubicBezTo>
                    <a:pt x="1970" y="1873"/>
                    <a:pt x="1980" y="1870"/>
                    <a:pt x="1988" y="1864"/>
                  </a:cubicBezTo>
                  <a:cubicBezTo>
                    <a:pt x="2009" y="1850"/>
                    <a:pt x="2025" y="1818"/>
                    <a:pt x="2030" y="1791"/>
                  </a:cubicBezTo>
                  <a:cubicBezTo>
                    <a:pt x="2057" y="1622"/>
                    <a:pt x="2080" y="1452"/>
                    <a:pt x="2105" y="1282"/>
                  </a:cubicBezTo>
                  <a:cubicBezTo>
                    <a:pt x="2108" y="1264"/>
                    <a:pt x="2114" y="1246"/>
                    <a:pt x="2119" y="1224"/>
                  </a:cubicBezTo>
                  <a:cubicBezTo>
                    <a:pt x="2269" y="1280"/>
                    <a:pt x="2413" y="1335"/>
                    <a:pt x="2559" y="1388"/>
                  </a:cubicBezTo>
                  <a:cubicBezTo>
                    <a:pt x="2778" y="1468"/>
                    <a:pt x="2997" y="1547"/>
                    <a:pt x="3216" y="1627"/>
                  </a:cubicBezTo>
                  <a:cubicBezTo>
                    <a:pt x="3408" y="1697"/>
                    <a:pt x="3599" y="1768"/>
                    <a:pt x="3790" y="1839"/>
                  </a:cubicBezTo>
                  <a:cubicBezTo>
                    <a:pt x="3799" y="1842"/>
                    <a:pt x="3809" y="1842"/>
                    <a:pt x="3817" y="1846"/>
                  </a:cubicBezTo>
                  <a:cubicBezTo>
                    <a:pt x="3853" y="1862"/>
                    <a:pt x="3885" y="1857"/>
                    <a:pt x="3904" y="1820"/>
                  </a:cubicBezTo>
                  <a:cubicBezTo>
                    <a:pt x="3922" y="1783"/>
                    <a:pt x="3902" y="1750"/>
                    <a:pt x="3858" y="17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E84E127-713C-4463-9598-1FF4CAC5FD07}"/>
              </a:ext>
            </a:extLst>
          </p:cNvPr>
          <p:cNvSpPr txBox="1"/>
          <p:nvPr/>
        </p:nvSpPr>
        <p:spPr>
          <a:xfrm rot="18469590">
            <a:off x="5055126" y="1763860"/>
            <a:ext cx="257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COVID-19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7BFBEA-D104-489C-8B0A-AC4B2FD255E5}"/>
              </a:ext>
            </a:extLst>
          </p:cNvPr>
          <p:cNvSpPr txBox="1"/>
          <p:nvPr/>
        </p:nvSpPr>
        <p:spPr>
          <a:xfrm>
            <a:off x="1973377" y="1749072"/>
            <a:ext cx="2271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Управление «цифровыми» сотрудниками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A8988E-ECB1-46C1-93DA-29EF43AF0B3B}"/>
              </a:ext>
            </a:extLst>
          </p:cNvPr>
          <p:cNvSpPr txBox="1"/>
          <p:nvPr/>
        </p:nvSpPr>
        <p:spPr>
          <a:xfrm>
            <a:off x="714124" y="2094452"/>
            <a:ext cx="14321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F4DAD1-966D-456E-851E-34884E1424BC}"/>
              </a:ext>
            </a:extLst>
          </p:cNvPr>
          <p:cNvSpPr txBox="1"/>
          <p:nvPr/>
        </p:nvSpPr>
        <p:spPr>
          <a:xfrm>
            <a:off x="1973376" y="3966329"/>
            <a:ext cx="2454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Переход к цифровым коммуникациям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069359-C7AE-46ED-B10A-9A73ACD22EC5}"/>
              </a:ext>
            </a:extLst>
          </p:cNvPr>
          <p:cNvSpPr txBox="1"/>
          <p:nvPr/>
        </p:nvSpPr>
        <p:spPr>
          <a:xfrm>
            <a:off x="714124" y="3889386"/>
            <a:ext cx="14321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7B76C5-81E4-48C8-A74E-75EB999DA00A}"/>
              </a:ext>
            </a:extLst>
          </p:cNvPr>
          <p:cNvSpPr txBox="1"/>
          <p:nvPr/>
        </p:nvSpPr>
        <p:spPr>
          <a:xfrm>
            <a:off x="9629690" y="1915447"/>
            <a:ext cx="210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Цифровая обучаемость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CD20FE-BC02-4AEB-AE31-797690D7D002}"/>
              </a:ext>
            </a:extLst>
          </p:cNvPr>
          <p:cNvSpPr txBox="1"/>
          <p:nvPr/>
        </p:nvSpPr>
        <p:spPr>
          <a:xfrm>
            <a:off x="7987257" y="1915447"/>
            <a:ext cx="14321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ADF1D0-683B-4567-838F-864CC90633AB}"/>
              </a:ext>
            </a:extLst>
          </p:cNvPr>
          <p:cNvSpPr txBox="1"/>
          <p:nvPr/>
        </p:nvSpPr>
        <p:spPr>
          <a:xfrm>
            <a:off x="9419357" y="3966329"/>
            <a:ext cx="2311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Переход к обучающему управлению людьми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F45F4C-F84C-4A19-99D5-722B03EFE6D8}"/>
              </a:ext>
            </a:extLst>
          </p:cNvPr>
          <p:cNvSpPr txBox="1"/>
          <p:nvPr/>
        </p:nvSpPr>
        <p:spPr>
          <a:xfrm>
            <a:off x="7941761" y="3747014"/>
            <a:ext cx="14321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21902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Виртуальное интернет-пространство обучения и социализации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08" y="1572027"/>
            <a:ext cx="10515600" cy="5228823"/>
          </a:xfrm>
          <a:prstGeom prst="rect">
            <a:avLst/>
          </a:prstGeom>
        </p:spPr>
      </p:pic>
      <p:sp>
        <p:nvSpPr>
          <p:cNvPr id="3" name="Пятно 1 2"/>
          <p:cNvSpPr/>
          <p:nvPr/>
        </p:nvSpPr>
        <p:spPr>
          <a:xfrm>
            <a:off x="106135" y="4095748"/>
            <a:ext cx="2979964" cy="1681843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071007" y="5377540"/>
            <a:ext cx="2979964" cy="1681843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385707" y="5470070"/>
            <a:ext cx="2979964" cy="1681843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524750" y="4536618"/>
            <a:ext cx="2979964" cy="1681843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786007" y="3254827"/>
            <a:ext cx="2979964" cy="1681843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0" y="2618013"/>
            <a:ext cx="2979964" cy="1681843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batop.ru/sites/default/files/samye-populyarnye-sity-v-mi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1" y="2961303"/>
            <a:ext cx="1489982" cy="9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27" y="5722114"/>
            <a:ext cx="1490323" cy="9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28" y="5917744"/>
            <a:ext cx="1285963" cy="7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234" y="5017630"/>
            <a:ext cx="1303508" cy="56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07" y="3709459"/>
            <a:ext cx="1619764" cy="86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2" y="4371127"/>
            <a:ext cx="1306640" cy="8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1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Стихийная цифровая социализация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Плоский мозг.</a:t>
            </a:r>
          </a:p>
          <a:p>
            <a:r>
              <a:rPr lang="ru-RU" dirty="0" smtClean="0"/>
              <a:t>Клиповое мышление и </a:t>
            </a:r>
            <a:r>
              <a:rPr lang="ru-RU" dirty="0"/>
              <a:t>снижение способностей </a:t>
            </a:r>
            <a:r>
              <a:rPr lang="ru-RU" dirty="0" smtClean="0"/>
              <a:t>запоминать.</a:t>
            </a:r>
          </a:p>
          <a:p>
            <a:r>
              <a:rPr lang="ru-RU" dirty="0" smtClean="0"/>
              <a:t>Интернет-зависимость.</a:t>
            </a:r>
          </a:p>
          <a:p>
            <a:r>
              <a:rPr lang="ru-RU" dirty="0" smtClean="0"/>
              <a:t>Подверженность интернет-манипуляциям.</a:t>
            </a:r>
          </a:p>
          <a:p>
            <a:r>
              <a:rPr lang="ru-RU" dirty="0"/>
              <a:t>Физиологические </a:t>
            </a:r>
            <a:r>
              <a:rPr lang="ru-RU" dirty="0" smtClean="0"/>
              <a:t>изменения (глаза, шея-спина, малый таз).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7999" y="1429555"/>
            <a:ext cx="4307983" cy="47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Стихийная цифровая социализация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Познавательная и учебная </a:t>
            </a:r>
            <a:r>
              <a:rPr lang="ru-RU" dirty="0"/>
              <a:t>деятельность в </a:t>
            </a:r>
            <a:r>
              <a:rPr lang="ru-RU" dirty="0" smtClean="0"/>
              <a:t>Интернете.</a:t>
            </a:r>
          </a:p>
          <a:p>
            <a:r>
              <a:rPr lang="ru-RU" dirty="0"/>
              <a:t>Игровая деятельность в </a:t>
            </a:r>
            <a:r>
              <a:rPr lang="ru-RU" dirty="0" smtClean="0"/>
              <a:t>Интернете.</a:t>
            </a:r>
          </a:p>
          <a:p>
            <a:r>
              <a:rPr lang="ru-RU" dirty="0"/>
              <a:t>Коммуникативная </a:t>
            </a:r>
            <a:r>
              <a:rPr lang="ru-RU" dirty="0" smtClean="0"/>
              <a:t>и социальная деятельность </a:t>
            </a:r>
            <a:r>
              <a:rPr lang="ru-RU" dirty="0"/>
              <a:t>в </a:t>
            </a:r>
            <a:r>
              <a:rPr lang="ru-RU" dirty="0" smtClean="0"/>
              <a:t>Интернете.</a:t>
            </a:r>
          </a:p>
          <a:p>
            <a:r>
              <a:rPr lang="ru-RU" dirty="0" smtClean="0"/>
              <a:t>Профессиональная </a:t>
            </a:r>
            <a:r>
              <a:rPr lang="ru-RU" dirty="0"/>
              <a:t>деятельность в </a:t>
            </a:r>
            <a:r>
              <a:rPr lang="ru-RU" dirty="0" smtClean="0"/>
              <a:t>Интернете.</a:t>
            </a:r>
          </a:p>
          <a:p>
            <a:r>
              <a:rPr lang="ru-RU" dirty="0" smtClean="0"/>
              <a:t>Бизнес в Интернете.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849" y="1825625"/>
            <a:ext cx="5068105" cy="45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9" y="1518557"/>
            <a:ext cx="11497417" cy="533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значит жить в цифровом потоке?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9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Способствует ли поток информации вариативности мышления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Ментальные метки – как «</a:t>
            </a:r>
            <a:r>
              <a:rPr lang="ru-RU" dirty="0" err="1" smtClean="0"/>
              <a:t>якори</a:t>
            </a:r>
            <a:r>
              <a:rPr lang="ru-RU" dirty="0" smtClean="0"/>
              <a:t>», закрепляющие взгляд в цифровом потоке.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hlinkClick r:id="rId2"/>
              </a:rPr>
              <a:t>Хештег</a:t>
            </a:r>
            <a:endParaRPr lang="ru-RU" b="1" dirty="0"/>
          </a:p>
          <a:p>
            <a:pPr marL="0" indent="0">
              <a:buNone/>
            </a:pPr>
            <a:r>
              <a:rPr lang="ru-RU" b="1" dirty="0" err="1"/>
              <a:t>Хеште́г</a:t>
            </a:r>
            <a:r>
              <a:rPr lang="ru-RU" dirty="0"/>
              <a:t> (метка) (англ. </a:t>
            </a:r>
            <a:r>
              <a:rPr lang="ru-RU" b="1" dirty="0" err="1"/>
              <a:t>hashtag</a:t>
            </a:r>
            <a:r>
              <a:rPr lang="ru-RU" dirty="0"/>
              <a:t> от </a:t>
            </a:r>
            <a:r>
              <a:rPr lang="ru-RU" dirty="0" err="1"/>
              <a:t>hash</a:t>
            </a:r>
            <a:r>
              <a:rPr lang="ru-RU" dirty="0"/>
              <a:t> — знак «решётка» + </a:t>
            </a:r>
            <a:r>
              <a:rPr lang="ru-RU" dirty="0" err="1"/>
              <a:t>tag</a:t>
            </a:r>
            <a:r>
              <a:rPr lang="ru-RU" dirty="0"/>
              <a:t> — метка) — ключевое </a:t>
            </a:r>
            <a:r>
              <a:rPr lang="ru-RU" b="1" dirty="0"/>
              <a:t>слово</a:t>
            </a:r>
            <a:r>
              <a:rPr lang="ru-RU" dirty="0"/>
              <a:t> или несколько </a:t>
            </a:r>
            <a:r>
              <a:rPr lang="ru-RU" b="1" dirty="0" err="1"/>
              <a:t>слов</a:t>
            </a:r>
            <a:r>
              <a:rPr lang="ru-RU" dirty="0" err="1"/>
              <a:t>сообщения</a:t>
            </a:r>
            <a:r>
              <a:rPr lang="ru-RU" dirty="0"/>
              <a:t>, тег (пометка), используемый в </a:t>
            </a:r>
            <a:r>
              <a:rPr lang="ru-RU" dirty="0" err="1"/>
              <a:t>микроблогах</a:t>
            </a:r>
            <a:r>
              <a:rPr lang="ru-RU" dirty="0"/>
              <a:t> и социальных </a:t>
            </a:r>
            <a:r>
              <a:rPr lang="ru-RU" dirty="0" smtClean="0"/>
              <a:t>сетях.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7" y="299085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Айтрекинг</a:t>
            </a:r>
            <a:r>
              <a:rPr lang="ru-RU" dirty="0" smtClean="0"/>
              <a:t> – новое понимание работы с потоком информации в обучении.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Айтрекинг</a:t>
            </a:r>
            <a:r>
              <a:rPr lang="ru-RU" dirty="0" smtClean="0"/>
              <a:t> </a:t>
            </a:r>
            <a:r>
              <a:rPr lang="ru-RU" dirty="0"/>
              <a:t>— технология, позволяющая наблюдать и записывать движения глаз: расширение зрачка, его перемещение.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Айтрекинг</a:t>
            </a:r>
            <a:r>
              <a:rPr lang="ru-RU" b="1" dirty="0" smtClean="0"/>
              <a:t> </a:t>
            </a:r>
            <a:r>
              <a:rPr lang="ru-RU" b="1" dirty="0"/>
              <a:t>путем визуализации позволяет обнаружить причины поведения без опоры на человеческую память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2" y="3665765"/>
            <a:ext cx="6449784" cy="29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1684565"/>
            <a:ext cx="650761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формируются понятия в цифровом потоке?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/>
              <a:t>Понятие в логике</a:t>
            </a:r>
            <a:r>
              <a:rPr lang="ru-RU" dirty="0"/>
              <a:t> - это логическая </a:t>
            </a:r>
            <a:r>
              <a:rPr lang="ru-RU" dirty="0" smtClean="0"/>
              <a:t>мыслительная операция, </a:t>
            </a:r>
            <a:r>
              <a:rPr lang="ru-RU" dirty="0"/>
              <a:t>отражение предмета в его одном или нескольких существенных </a:t>
            </a:r>
            <a:r>
              <a:rPr lang="ru-RU" dirty="0" smtClean="0"/>
              <a:t>признаках.</a:t>
            </a:r>
          </a:p>
          <a:p>
            <a:pPr marL="0" indent="0">
              <a:buNone/>
            </a:pPr>
            <a:r>
              <a:rPr lang="ru-RU" b="1" dirty="0" smtClean="0"/>
              <a:t>Понятие – смысловая единица знания.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Понятие в потоке информации </a:t>
            </a:r>
            <a:r>
              <a:rPr lang="ru-RU" dirty="0" smtClean="0"/>
              <a:t>– </a:t>
            </a:r>
            <a:r>
              <a:rPr lang="ru-RU" dirty="0" err="1" smtClean="0"/>
              <a:t>хештег</a:t>
            </a:r>
            <a:r>
              <a:rPr lang="ru-RU" dirty="0" smtClean="0"/>
              <a:t> – ментальная метка (иногда неосознанная) позволяющая ориентироваться в облаке информации без деления на существенные и несущественные признаки.</a:t>
            </a:r>
          </a:p>
          <a:p>
            <a:pPr marL="0" indent="0">
              <a:buNone/>
            </a:pPr>
            <a:r>
              <a:rPr lang="ru-RU" b="1" dirty="0" err="1" smtClean="0"/>
              <a:t>Хештег</a:t>
            </a:r>
            <a:r>
              <a:rPr lang="ru-RU" b="1" dirty="0" smtClean="0"/>
              <a:t> – метка нахождения места в потоке (облаке) информации.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44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Где накапливаются знания?</a:t>
            </a:r>
            <a:br>
              <a:rPr lang="ru-RU" b="1" dirty="0" smtClean="0"/>
            </a:br>
            <a:r>
              <a:rPr lang="ru-RU" b="1" dirty="0" smtClean="0"/>
              <a:t>Наши дети живут в смешанной реальности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 «живом» обучении понятие обрастает связями закономерностями, явлениями, образами, чувствами, имеющими </a:t>
            </a:r>
            <a:r>
              <a:rPr lang="ru-RU" sz="3600" b="1" dirty="0" smtClean="0"/>
              <a:t>биологическую сенсорную основу и мыслительную опору.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В цифровом потоке </a:t>
            </a:r>
            <a:r>
              <a:rPr lang="ru-RU" sz="4400" b="1" dirty="0" smtClean="0"/>
              <a:t>понятие привязано к месту в интернете</a:t>
            </a:r>
            <a:r>
              <a:rPr lang="ru-RU" sz="4400" dirty="0" smtClean="0"/>
              <a:t>, сайту, блогу, источнику.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021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чем задача цифровой </a:t>
            </a:r>
            <a:r>
              <a:rPr lang="ru-RU" b="1" dirty="0" err="1" smtClean="0"/>
              <a:t>нейропедагогики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32065" y="1761218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/>
              <a:t>Привязать цифровое место к реальным ощущением и мышлению. </a:t>
            </a:r>
            <a:endParaRPr lang="ru-RU" sz="4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Они живут в смешанной реальности</a:t>
            </a:r>
          </a:p>
          <a:p>
            <a:pPr marL="0" indent="0">
              <a:buNone/>
            </a:pPr>
            <a:r>
              <a:rPr lang="ru-RU" i="1" dirty="0"/>
              <a:t>30 апреля 2019 г. на семинаре «Актуальные исследования и разработки в области образования» член-корреспондент РАО, директор Фонда развития интернет-инициатив Галина </a:t>
            </a:r>
            <a:r>
              <a:rPr lang="ru-RU" i="1" dirty="0" smtClean="0"/>
              <a:t>Владимировна Солдатова </a:t>
            </a:r>
            <a:r>
              <a:rPr lang="ru-RU" i="1" dirty="0"/>
              <a:t>представила результаты исследования в рамках доклада «Онлайн-риски, </a:t>
            </a:r>
            <a:r>
              <a:rPr lang="ru-RU" i="1" dirty="0" err="1"/>
              <a:t>киберагрессия</a:t>
            </a:r>
            <a:r>
              <a:rPr lang="ru-RU" i="1" dirty="0"/>
              <a:t> и цифровая культура поведения».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6" y="3764643"/>
            <a:ext cx="43529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Реально-виртуальное пространство цифровой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нейропедагогики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три первых шага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Переход к нечетким алгоритмам, включающим собственное мнение как универсальный </a:t>
            </a:r>
            <a:r>
              <a:rPr lang="ru-RU" sz="3600" dirty="0" err="1" smtClean="0"/>
              <a:t>хештег</a:t>
            </a:r>
            <a:r>
              <a:rPr lang="ru-RU" sz="36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Обучение технологиям формирования внутренних </a:t>
            </a:r>
            <a:r>
              <a:rPr lang="ru-RU" sz="3600" dirty="0" err="1" smtClean="0"/>
              <a:t>нейросетей</a:t>
            </a:r>
            <a:r>
              <a:rPr lang="ru-RU" sz="3600" dirty="0" smtClean="0"/>
              <a:t> собственного мозга.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Обучение рефлексии и самозащите в цифровом пространстве.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65" y="38145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Новый виток развития </a:t>
            </a:r>
            <a:r>
              <a:rPr lang="ru-RU" b="1" dirty="0" err="1" smtClean="0"/>
              <a:t>нейропедагогики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Истоки:</a:t>
            </a:r>
          </a:p>
          <a:p>
            <a:pPr marL="0" indent="0">
              <a:buNone/>
            </a:pPr>
            <a:r>
              <a:rPr lang="ru-RU" dirty="0" smtClean="0"/>
              <a:t>Москвина Нина Викторовна</a:t>
            </a:r>
            <a:r>
              <a:rPr lang="ru-RU" cap="all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Москвин </a:t>
            </a:r>
            <a:r>
              <a:rPr lang="ru-RU" dirty="0"/>
              <a:t>Виктор Анатольевич </a:t>
            </a:r>
            <a:r>
              <a:rPr lang="ru-RU" sz="3200" baseline="-25000" dirty="0" smtClean="0"/>
              <a:t>Нейропсихология </a:t>
            </a:r>
            <a:r>
              <a:rPr lang="ru-RU" sz="3200" baseline="-25000" dirty="0"/>
              <a:t>и </a:t>
            </a:r>
            <a:r>
              <a:rPr lang="ru-RU" sz="3200" baseline="-25000" dirty="0" err="1"/>
              <a:t>нейропедагогика</a:t>
            </a:r>
            <a:r>
              <a:rPr lang="ru-RU" sz="3200" baseline="-25000" dirty="0"/>
              <a:t> // Тезисы докладов I Международной конференции памяти А. Р. </a:t>
            </a:r>
            <a:r>
              <a:rPr lang="ru-RU" sz="3200" baseline="-25000" dirty="0" err="1"/>
              <a:t>Лурия</a:t>
            </a:r>
            <a:r>
              <a:rPr lang="ru-RU" sz="3200" baseline="-25000" dirty="0"/>
              <a:t>. М.: Изд-во МГУ, 1997. С. 67</a:t>
            </a:r>
            <a:r>
              <a:rPr lang="ru-RU" sz="3200" baseline="-25000" dirty="0" smtClean="0"/>
              <a:t>.</a:t>
            </a:r>
          </a:p>
          <a:p>
            <a:pPr marL="0" indent="0">
              <a:buNone/>
            </a:pPr>
            <a:r>
              <a:rPr lang="ru-RU" sz="3200" dirty="0"/>
              <a:t>Функциональные асимметрии и индивидуальные профили </a:t>
            </a:r>
            <a:r>
              <a:rPr lang="ru-RU" sz="3200" dirty="0" err="1"/>
              <a:t>латеральности</a:t>
            </a:r>
            <a:r>
              <a:rPr lang="ru-RU" sz="3200" dirty="0"/>
              <a:t> человека 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62007" y="1817460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Развитие:</a:t>
            </a:r>
          </a:p>
          <a:p>
            <a:pPr marL="0" indent="0">
              <a:buNone/>
            </a:pPr>
            <a:r>
              <a:rPr lang="ru-RU" sz="4400" dirty="0" smtClean="0"/>
              <a:t>Цифровая </a:t>
            </a:r>
            <a:r>
              <a:rPr lang="ru-RU" sz="4400" dirty="0" err="1" smtClean="0"/>
              <a:t>нейропедагогика</a:t>
            </a:r>
            <a:r>
              <a:rPr lang="ru-RU" sz="4400" dirty="0" smtClean="0"/>
              <a:t>:</a:t>
            </a:r>
          </a:p>
          <a:p>
            <a:pPr marL="0" indent="0">
              <a:buNone/>
            </a:pPr>
            <a:r>
              <a:rPr lang="ru-RU" sz="4400" dirty="0" smtClean="0"/>
              <a:t>Как адаптируется, развивается и действует мозг в </a:t>
            </a:r>
            <a:r>
              <a:rPr lang="ru-RU" sz="4400" b="1" dirty="0" smtClean="0"/>
              <a:t>цифровом потоке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54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Формирование </a:t>
            </a:r>
            <a:r>
              <a:rPr lang="ru-RU" dirty="0" smtClean="0"/>
              <a:t>реально-виртуального пространства </a:t>
            </a:r>
            <a:r>
              <a:rPr lang="ru-RU" dirty="0" err="1" smtClean="0"/>
              <a:t>нейропедагогики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Комбинация виртуально-реальных технологий обучения и социализации</a:t>
            </a:r>
          </a:p>
          <a:p>
            <a:pPr marL="0" indent="0">
              <a:buNone/>
            </a:pPr>
            <a:r>
              <a:rPr lang="ru-RU" dirty="0" smtClean="0"/>
              <a:t>Придание объемности цифровому пространству.</a:t>
            </a:r>
          </a:p>
          <a:p>
            <a:pPr marL="0" indent="0">
              <a:buNone/>
            </a:pPr>
            <a:r>
              <a:rPr lang="ru-RU" dirty="0" smtClean="0"/>
              <a:t>Обогащение всех видов </a:t>
            </a:r>
          </a:p>
          <a:p>
            <a:pPr marL="0" indent="0">
              <a:buNone/>
            </a:pPr>
            <a:r>
              <a:rPr lang="ru-RU" dirty="0" smtClean="0"/>
              <a:t>Деятельности в интернет.</a:t>
            </a:r>
          </a:p>
          <a:p>
            <a:pPr marL="0" indent="0">
              <a:buNone/>
            </a:pPr>
            <a:r>
              <a:rPr lang="ru-RU" dirty="0" smtClean="0"/>
              <a:t>Оптимизация времени обучения и освоения новых видов деятельности.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Массовое воспитательное «вхождение» в виртуальное цифровое пространство.</a:t>
            </a:r>
          </a:p>
          <a:p>
            <a:pPr marL="0" indent="0">
              <a:buNone/>
            </a:pPr>
            <a:r>
              <a:rPr lang="ru-RU" dirty="0" smtClean="0"/>
              <a:t>Формирование кластер-сообщества виртуально-реальных педагогов, тренеров, </a:t>
            </a:r>
            <a:r>
              <a:rPr lang="ru-RU" dirty="0" err="1" smtClean="0"/>
              <a:t>тьюторов</a:t>
            </a:r>
            <a:r>
              <a:rPr lang="ru-RU" dirty="0" smtClean="0"/>
              <a:t>, воспитателей и др. </a:t>
            </a:r>
          </a:p>
          <a:p>
            <a:pPr marL="0" indent="0">
              <a:buNone/>
            </a:pPr>
            <a:r>
              <a:rPr lang="ru-RU" dirty="0" smtClean="0"/>
              <a:t>Учебный цифровой </a:t>
            </a:r>
            <a:r>
              <a:rPr lang="ru-RU" dirty="0" err="1" smtClean="0"/>
              <a:t>тьюторинг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Виртуальные научные исследования.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8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330" y="406689"/>
            <a:ext cx="84291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Сравнение типичных </a:t>
            </a:r>
            <a:r>
              <a:rPr lang="ru-RU" dirty="0" smtClean="0"/>
              <a:t>примеров </a:t>
            </a:r>
            <a:r>
              <a:rPr lang="ru-RU" dirty="0" smtClean="0"/>
              <a:t>ЭЭГ в реальных исследованиях в лаборатории </a:t>
            </a:r>
            <a:r>
              <a:rPr lang="ru-RU" dirty="0" err="1" smtClean="0"/>
              <a:t>нейропилотирования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Цифровой объект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Реальный объект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91" y="2334986"/>
            <a:ext cx="4964431" cy="42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2334987"/>
            <a:ext cx="4749573" cy="426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30" y="130628"/>
            <a:ext cx="2298469" cy="17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326571" y="295060"/>
            <a:ext cx="1141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Natural Neural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Network – </a:t>
            </a:r>
            <a:r>
              <a:rPr lang="ru-RU" sz="3600" b="1" dirty="0" smtClean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цифровой потенциал коллектива – управлять значит обучать!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6B6C453E-5405-4C26-8062-837ABAA0B06A}"/>
              </a:ext>
            </a:extLst>
          </p:cNvPr>
          <p:cNvGrpSpPr/>
          <p:nvPr/>
        </p:nvGrpSpPr>
        <p:grpSpPr>
          <a:xfrm>
            <a:off x="6268975" y="1629754"/>
            <a:ext cx="5138785" cy="4199007"/>
            <a:chOff x="6268975" y="1629754"/>
            <a:chExt cx="5138785" cy="4199007"/>
          </a:xfrm>
          <a:solidFill>
            <a:schemeClr val="accent2"/>
          </a:solidFill>
        </p:grpSpPr>
        <p:sp>
          <p:nvSpPr>
            <p:cNvPr id="442" name="Freeform 421">
              <a:extLst>
                <a:ext uri="{FF2B5EF4-FFF2-40B4-BE49-F238E27FC236}">
                  <a16:creationId xmlns:a16="http://schemas.microsoft.com/office/drawing/2014/main" id="{58B15234-B17C-4D92-B0E2-06A5748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392" y="2399573"/>
              <a:ext cx="2055514" cy="2831330"/>
            </a:xfrm>
            <a:custGeom>
              <a:avLst/>
              <a:gdLst>
                <a:gd name="T0" fmla="*/ 327 w 513"/>
                <a:gd name="T1" fmla="*/ 561 h 706"/>
                <a:gd name="T2" fmla="*/ 346 w 513"/>
                <a:gd name="T3" fmla="*/ 491 h 706"/>
                <a:gd name="T4" fmla="*/ 275 w 513"/>
                <a:gd name="T5" fmla="*/ 628 h 706"/>
                <a:gd name="T6" fmla="*/ 335 w 513"/>
                <a:gd name="T7" fmla="*/ 480 h 706"/>
                <a:gd name="T8" fmla="*/ 329 w 513"/>
                <a:gd name="T9" fmla="*/ 453 h 706"/>
                <a:gd name="T10" fmla="*/ 323 w 513"/>
                <a:gd name="T11" fmla="*/ 440 h 706"/>
                <a:gd name="T12" fmla="*/ 339 w 513"/>
                <a:gd name="T13" fmla="*/ 337 h 706"/>
                <a:gd name="T14" fmla="*/ 313 w 513"/>
                <a:gd name="T15" fmla="*/ 437 h 706"/>
                <a:gd name="T16" fmla="*/ 181 w 513"/>
                <a:gd name="T17" fmla="*/ 388 h 706"/>
                <a:gd name="T18" fmla="*/ 250 w 513"/>
                <a:gd name="T19" fmla="*/ 333 h 706"/>
                <a:gd name="T20" fmla="*/ 184 w 513"/>
                <a:gd name="T21" fmla="*/ 337 h 706"/>
                <a:gd name="T22" fmla="*/ 253 w 513"/>
                <a:gd name="T23" fmla="*/ 182 h 706"/>
                <a:gd name="T24" fmla="*/ 335 w 513"/>
                <a:gd name="T25" fmla="*/ 273 h 706"/>
                <a:gd name="T26" fmla="*/ 313 w 513"/>
                <a:gd name="T27" fmla="*/ 115 h 706"/>
                <a:gd name="T28" fmla="*/ 375 w 513"/>
                <a:gd name="T29" fmla="*/ 187 h 706"/>
                <a:gd name="T30" fmla="*/ 366 w 513"/>
                <a:gd name="T31" fmla="*/ 265 h 706"/>
                <a:gd name="T32" fmla="*/ 436 w 513"/>
                <a:gd name="T33" fmla="*/ 133 h 706"/>
                <a:gd name="T34" fmla="*/ 401 w 513"/>
                <a:gd name="T35" fmla="*/ 117 h 706"/>
                <a:gd name="T36" fmla="*/ 415 w 513"/>
                <a:gd name="T37" fmla="*/ 10 h 706"/>
                <a:gd name="T38" fmla="*/ 323 w 513"/>
                <a:gd name="T39" fmla="*/ 103 h 706"/>
                <a:gd name="T40" fmla="*/ 400 w 513"/>
                <a:gd name="T41" fmla="*/ 0 h 706"/>
                <a:gd name="T42" fmla="*/ 266 w 513"/>
                <a:gd name="T43" fmla="*/ 93 h 706"/>
                <a:gd name="T44" fmla="*/ 229 w 513"/>
                <a:gd name="T45" fmla="*/ 96 h 706"/>
                <a:gd name="T46" fmla="*/ 242 w 513"/>
                <a:gd name="T47" fmla="*/ 146 h 706"/>
                <a:gd name="T48" fmla="*/ 212 w 513"/>
                <a:gd name="T49" fmla="*/ 121 h 706"/>
                <a:gd name="T50" fmla="*/ 192 w 513"/>
                <a:gd name="T51" fmla="*/ 163 h 706"/>
                <a:gd name="T52" fmla="*/ 184 w 513"/>
                <a:gd name="T53" fmla="*/ 118 h 706"/>
                <a:gd name="T54" fmla="*/ 176 w 513"/>
                <a:gd name="T55" fmla="*/ 256 h 706"/>
                <a:gd name="T56" fmla="*/ 119 w 513"/>
                <a:gd name="T57" fmla="*/ 335 h 706"/>
                <a:gd name="T58" fmla="*/ 170 w 513"/>
                <a:gd name="T59" fmla="*/ 340 h 706"/>
                <a:gd name="T60" fmla="*/ 126 w 513"/>
                <a:gd name="T61" fmla="*/ 360 h 706"/>
                <a:gd name="T62" fmla="*/ 148 w 513"/>
                <a:gd name="T63" fmla="*/ 379 h 706"/>
                <a:gd name="T64" fmla="*/ 121 w 513"/>
                <a:gd name="T65" fmla="*/ 380 h 706"/>
                <a:gd name="T66" fmla="*/ 165 w 513"/>
                <a:gd name="T67" fmla="*/ 510 h 706"/>
                <a:gd name="T68" fmla="*/ 180 w 513"/>
                <a:gd name="T69" fmla="*/ 401 h 706"/>
                <a:gd name="T70" fmla="*/ 231 w 513"/>
                <a:gd name="T71" fmla="*/ 513 h 706"/>
                <a:gd name="T72" fmla="*/ 274 w 513"/>
                <a:gd name="T73" fmla="*/ 505 h 706"/>
                <a:gd name="T74" fmla="*/ 201 w 513"/>
                <a:gd name="T75" fmla="*/ 614 h 706"/>
                <a:gd name="T76" fmla="*/ 177 w 513"/>
                <a:gd name="T77" fmla="*/ 582 h 706"/>
                <a:gd name="T78" fmla="*/ 36 w 513"/>
                <a:gd name="T79" fmla="*/ 582 h 706"/>
                <a:gd name="T80" fmla="*/ 73 w 513"/>
                <a:gd name="T81" fmla="*/ 599 h 706"/>
                <a:gd name="T82" fmla="*/ 212 w 513"/>
                <a:gd name="T83" fmla="*/ 671 h 706"/>
                <a:gd name="T84" fmla="*/ 205 w 513"/>
                <a:gd name="T85" fmla="*/ 627 h 706"/>
                <a:gd name="T86" fmla="*/ 247 w 513"/>
                <a:gd name="T87" fmla="*/ 699 h 706"/>
                <a:gd name="T88" fmla="*/ 273 w 513"/>
                <a:gd name="T89" fmla="*/ 637 h 706"/>
                <a:gd name="T90" fmla="*/ 265 w 513"/>
                <a:gd name="T91" fmla="*/ 706 h 706"/>
                <a:gd name="T92" fmla="*/ 401 w 513"/>
                <a:gd name="T93" fmla="*/ 662 h 706"/>
                <a:gd name="T94" fmla="*/ 417 w 513"/>
                <a:gd name="T95" fmla="*/ 655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3" h="706">
                  <a:moveTo>
                    <a:pt x="353" y="643"/>
                  </a:moveTo>
                  <a:cubicBezTo>
                    <a:pt x="336" y="639"/>
                    <a:pt x="319" y="636"/>
                    <a:pt x="302" y="633"/>
                  </a:cubicBezTo>
                  <a:cubicBezTo>
                    <a:pt x="300" y="633"/>
                    <a:pt x="298" y="632"/>
                    <a:pt x="296" y="632"/>
                  </a:cubicBezTo>
                  <a:cubicBezTo>
                    <a:pt x="306" y="608"/>
                    <a:pt x="316" y="584"/>
                    <a:pt x="327" y="561"/>
                  </a:cubicBezTo>
                  <a:cubicBezTo>
                    <a:pt x="336" y="539"/>
                    <a:pt x="345" y="518"/>
                    <a:pt x="354" y="497"/>
                  </a:cubicBezTo>
                  <a:cubicBezTo>
                    <a:pt x="354" y="496"/>
                    <a:pt x="354" y="495"/>
                    <a:pt x="355" y="495"/>
                  </a:cubicBezTo>
                  <a:cubicBezTo>
                    <a:pt x="352" y="494"/>
                    <a:pt x="349" y="492"/>
                    <a:pt x="346" y="491"/>
                  </a:cubicBezTo>
                  <a:cubicBezTo>
                    <a:pt x="346" y="491"/>
                    <a:pt x="346" y="491"/>
                    <a:pt x="346" y="491"/>
                  </a:cubicBezTo>
                  <a:cubicBezTo>
                    <a:pt x="339" y="506"/>
                    <a:pt x="333" y="521"/>
                    <a:pt x="327" y="536"/>
                  </a:cubicBezTo>
                  <a:cubicBezTo>
                    <a:pt x="317" y="558"/>
                    <a:pt x="308" y="580"/>
                    <a:pt x="299" y="602"/>
                  </a:cubicBezTo>
                  <a:cubicBezTo>
                    <a:pt x="295" y="610"/>
                    <a:pt x="286" y="630"/>
                    <a:pt x="286" y="630"/>
                  </a:cubicBezTo>
                  <a:cubicBezTo>
                    <a:pt x="286" y="630"/>
                    <a:pt x="278" y="628"/>
                    <a:pt x="275" y="628"/>
                  </a:cubicBezTo>
                  <a:cubicBezTo>
                    <a:pt x="278" y="618"/>
                    <a:pt x="280" y="609"/>
                    <a:pt x="282" y="599"/>
                  </a:cubicBezTo>
                  <a:cubicBezTo>
                    <a:pt x="287" y="581"/>
                    <a:pt x="291" y="563"/>
                    <a:pt x="296" y="544"/>
                  </a:cubicBezTo>
                  <a:cubicBezTo>
                    <a:pt x="299" y="535"/>
                    <a:pt x="311" y="491"/>
                    <a:pt x="311" y="491"/>
                  </a:cubicBezTo>
                  <a:cubicBezTo>
                    <a:pt x="311" y="491"/>
                    <a:pt x="332" y="480"/>
                    <a:pt x="335" y="480"/>
                  </a:cubicBezTo>
                  <a:cubicBezTo>
                    <a:pt x="333" y="477"/>
                    <a:pt x="331" y="473"/>
                    <a:pt x="330" y="470"/>
                  </a:cubicBezTo>
                  <a:cubicBezTo>
                    <a:pt x="325" y="472"/>
                    <a:pt x="320" y="474"/>
                    <a:pt x="314" y="477"/>
                  </a:cubicBezTo>
                  <a:cubicBezTo>
                    <a:pt x="316" y="467"/>
                    <a:pt x="318" y="459"/>
                    <a:pt x="320" y="450"/>
                  </a:cubicBezTo>
                  <a:cubicBezTo>
                    <a:pt x="324" y="451"/>
                    <a:pt x="326" y="452"/>
                    <a:pt x="329" y="453"/>
                  </a:cubicBezTo>
                  <a:cubicBezTo>
                    <a:pt x="329" y="453"/>
                    <a:pt x="329" y="453"/>
                    <a:pt x="330" y="453"/>
                  </a:cubicBezTo>
                  <a:cubicBezTo>
                    <a:pt x="330" y="450"/>
                    <a:pt x="331" y="447"/>
                    <a:pt x="333" y="444"/>
                  </a:cubicBezTo>
                  <a:cubicBezTo>
                    <a:pt x="332" y="444"/>
                    <a:pt x="331" y="444"/>
                    <a:pt x="330" y="443"/>
                  </a:cubicBezTo>
                  <a:cubicBezTo>
                    <a:pt x="328" y="442"/>
                    <a:pt x="326" y="441"/>
                    <a:pt x="323" y="440"/>
                  </a:cubicBezTo>
                  <a:cubicBezTo>
                    <a:pt x="325" y="433"/>
                    <a:pt x="327" y="425"/>
                    <a:pt x="328" y="418"/>
                  </a:cubicBezTo>
                  <a:cubicBezTo>
                    <a:pt x="335" y="393"/>
                    <a:pt x="341" y="367"/>
                    <a:pt x="348" y="342"/>
                  </a:cubicBezTo>
                  <a:cubicBezTo>
                    <a:pt x="348" y="341"/>
                    <a:pt x="349" y="340"/>
                    <a:pt x="349" y="340"/>
                  </a:cubicBezTo>
                  <a:cubicBezTo>
                    <a:pt x="346" y="339"/>
                    <a:pt x="342" y="338"/>
                    <a:pt x="339" y="337"/>
                  </a:cubicBezTo>
                  <a:cubicBezTo>
                    <a:pt x="339" y="338"/>
                    <a:pt x="339" y="339"/>
                    <a:pt x="339" y="340"/>
                  </a:cubicBezTo>
                  <a:cubicBezTo>
                    <a:pt x="334" y="357"/>
                    <a:pt x="330" y="375"/>
                    <a:pt x="325" y="392"/>
                  </a:cubicBezTo>
                  <a:cubicBezTo>
                    <a:pt x="322" y="406"/>
                    <a:pt x="318" y="420"/>
                    <a:pt x="315" y="434"/>
                  </a:cubicBezTo>
                  <a:cubicBezTo>
                    <a:pt x="314" y="435"/>
                    <a:pt x="314" y="436"/>
                    <a:pt x="313" y="437"/>
                  </a:cubicBezTo>
                  <a:cubicBezTo>
                    <a:pt x="305" y="434"/>
                    <a:pt x="296" y="431"/>
                    <a:pt x="288" y="428"/>
                  </a:cubicBezTo>
                  <a:cubicBezTo>
                    <a:pt x="269" y="422"/>
                    <a:pt x="250" y="415"/>
                    <a:pt x="231" y="409"/>
                  </a:cubicBezTo>
                  <a:cubicBezTo>
                    <a:pt x="215" y="403"/>
                    <a:pt x="199" y="397"/>
                    <a:pt x="183" y="391"/>
                  </a:cubicBezTo>
                  <a:cubicBezTo>
                    <a:pt x="182" y="391"/>
                    <a:pt x="181" y="389"/>
                    <a:pt x="181" y="388"/>
                  </a:cubicBezTo>
                  <a:cubicBezTo>
                    <a:pt x="181" y="375"/>
                    <a:pt x="182" y="363"/>
                    <a:pt x="183" y="350"/>
                  </a:cubicBezTo>
                  <a:cubicBezTo>
                    <a:pt x="183" y="349"/>
                    <a:pt x="184" y="347"/>
                    <a:pt x="186" y="347"/>
                  </a:cubicBezTo>
                  <a:cubicBezTo>
                    <a:pt x="196" y="344"/>
                    <a:pt x="206" y="342"/>
                    <a:pt x="216" y="340"/>
                  </a:cubicBezTo>
                  <a:cubicBezTo>
                    <a:pt x="227" y="338"/>
                    <a:pt x="239" y="335"/>
                    <a:pt x="250" y="333"/>
                  </a:cubicBezTo>
                  <a:cubicBezTo>
                    <a:pt x="267" y="329"/>
                    <a:pt x="284" y="325"/>
                    <a:pt x="302" y="321"/>
                  </a:cubicBezTo>
                  <a:cubicBezTo>
                    <a:pt x="308" y="320"/>
                    <a:pt x="314" y="319"/>
                    <a:pt x="320" y="317"/>
                  </a:cubicBezTo>
                  <a:cubicBezTo>
                    <a:pt x="319" y="314"/>
                    <a:pt x="318" y="311"/>
                    <a:pt x="317" y="308"/>
                  </a:cubicBezTo>
                  <a:cubicBezTo>
                    <a:pt x="273" y="318"/>
                    <a:pt x="228" y="328"/>
                    <a:pt x="184" y="337"/>
                  </a:cubicBezTo>
                  <a:cubicBezTo>
                    <a:pt x="184" y="329"/>
                    <a:pt x="184" y="320"/>
                    <a:pt x="184" y="312"/>
                  </a:cubicBezTo>
                  <a:cubicBezTo>
                    <a:pt x="185" y="296"/>
                    <a:pt x="186" y="280"/>
                    <a:pt x="187" y="264"/>
                  </a:cubicBezTo>
                  <a:cubicBezTo>
                    <a:pt x="187" y="260"/>
                    <a:pt x="188" y="257"/>
                    <a:pt x="190" y="254"/>
                  </a:cubicBezTo>
                  <a:cubicBezTo>
                    <a:pt x="211" y="230"/>
                    <a:pt x="232" y="206"/>
                    <a:pt x="253" y="182"/>
                  </a:cubicBezTo>
                  <a:cubicBezTo>
                    <a:pt x="254" y="182"/>
                    <a:pt x="254" y="181"/>
                    <a:pt x="255" y="180"/>
                  </a:cubicBezTo>
                  <a:cubicBezTo>
                    <a:pt x="265" y="194"/>
                    <a:pt x="318" y="266"/>
                    <a:pt x="327" y="279"/>
                  </a:cubicBezTo>
                  <a:cubicBezTo>
                    <a:pt x="327" y="279"/>
                    <a:pt x="327" y="279"/>
                    <a:pt x="327" y="279"/>
                  </a:cubicBezTo>
                  <a:cubicBezTo>
                    <a:pt x="330" y="277"/>
                    <a:pt x="332" y="275"/>
                    <a:pt x="335" y="273"/>
                  </a:cubicBezTo>
                  <a:cubicBezTo>
                    <a:pt x="322" y="256"/>
                    <a:pt x="286" y="205"/>
                    <a:pt x="279" y="197"/>
                  </a:cubicBezTo>
                  <a:cubicBezTo>
                    <a:pt x="273" y="189"/>
                    <a:pt x="268" y="181"/>
                    <a:pt x="262" y="173"/>
                  </a:cubicBezTo>
                  <a:cubicBezTo>
                    <a:pt x="270" y="163"/>
                    <a:pt x="279" y="153"/>
                    <a:pt x="287" y="143"/>
                  </a:cubicBezTo>
                  <a:cubicBezTo>
                    <a:pt x="296" y="134"/>
                    <a:pt x="304" y="124"/>
                    <a:pt x="313" y="115"/>
                  </a:cubicBezTo>
                  <a:cubicBezTo>
                    <a:pt x="314" y="113"/>
                    <a:pt x="317" y="112"/>
                    <a:pt x="318" y="112"/>
                  </a:cubicBezTo>
                  <a:cubicBezTo>
                    <a:pt x="328" y="114"/>
                    <a:pt x="338" y="116"/>
                    <a:pt x="347" y="117"/>
                  </a:cubicBezTo>
                  <a:cubicBezTo>
                    <a:pt x="359" y="119"/>
                    <a:pt x="389" y="125"/>
                    <a:pt x="389" y="125"/>
                  </a:cubicBezTo>
                  <a:cubicBezTo>
                    <a:pt x="389" y="125"/>
                    <a:pt x="377" y="178"/>
                    <a:pt x="375" y="187"/>
                  </a:cubicBezTo>
                  <a:cubicBezTo>
                    <a:pt x="369" y="210"/>
                    <a:pt x="364" y="233"/>
                    <a:pt x="359" y="256"/>
                  </a:cubicBezTo>
                  <a:cubicBezTo>
                    <a:pt x="358" y="260"/>
                    <a:pt x="357" y="264"/>
                    <a:pt x="356" y="268"/>
                  </a:cubicBezTo>
                  <a:cubicBezTo>
                    <a:pt x="359" y="269"/>
                    <a:pt x="362" y="269"/>
                    <a:pt x="365" y="270"/>
                  </a:cubicBezTo>
                  <a:cubicBezTo>
                    <a:pt x="366" y="269"/>
                    <a:pt x="366" y="268"/>
                    <a:pt x="366" y="265"/>
                  </a:cubicBezTo>
                  <a:cubicBezTo>
                    <a:pt x="372" y="241"/>
                    <a:pt x="377" y="217"/>
                    <a:pt x="383" y="193"/>
                  </a:cubicBezTo>
                  <a:cubicBezTo>
                    <a:pt x="384" y="187"/>
                    <a:pt x="386" y="180"/>
                    <a:pt x="387" y="174"/>
                  </a:cubicBezTo>
                  <a:cubicBezTo>
                    <a:pt x="388" y="172"/>
                    <a:pt x="398" y="127"/>
                    <a:pt x="398" y="127"/>
                  </a:cubicBezTo>
                  <a:cubicBezTo>
                    <a:pt x="404" y="128"/>
                    <a:pt x="431" y="132"/>
                    <a:pt x="436" y="133"/>
                  </a:cubicBezTo>
                  <a:cubicBezTo>
                    <a:pt x="457" y="137"/>
                    <a:pt x="478" y="140"/>
                    <a:pt x="499" y="144"/>
                  </a:cubicBezTo>
                  <a:cubicBezTo>
                    <a:pt x="503" y="145"/>
                    <a:pt x="508" y="146"/>
                    <a:pt x="512" y="147"/>
                  </a:cubicBezTo>
                  <a:cubicBezTo>
                    <a:pt x="512" y="144"/>
                    <a:pt x="512" y="140"/>
                    <a:pt x="513" y="137"/>
                  </a:cubicBezTo>
                  <a:cubicBezTo>
                    <a:pt x="489" y="133"/>
                    <a:pt x="401" y="117"/>
                    <a:pt x="401" y="117"/>
                  </a:cubicBezTo>
                  <a:cubicBezTo>
                    <a:pt x="401" y="117"/>
                    <a:pt x="407" y="88"/>
                    <a:pt x="410" y="75"/>
                  </a:cubicBezTo>
                  <a:cubicBezTo>
                    <a:pt x="415" y="55"/>
                    <a:pt x="419" y="34"/>
                    <a:pt x="424" y="13"/>
                  </a:cubicBezTo>
                  <a:cubicBezTo>
                    <a:pt x="424" y="13"/>
                    <a:pt x="424" y="13"/>
                    <a:pt x="424" y="12"/>
                  </a:cubicBezTo>
                  <a:cubicBezTo>
                    <a:pt x="421" y="12"/>
                    <a:pt x="418" y="11"/>
                    <a:pt x="415" y="10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08" y="38"/>
                    <a:pt x="403" y="65"/>
                    <a:pt x="396" y="92"/>
                  </a:cubicBezTo>
                  <a:cubicBezTo>
                    <a:pt x="395" y="100"/>
                    <a:pt x="393" y="107"/>
                    <a:pt x="391" y="115"/>
                  </a:cubicBezTo>
                  <a:cubicBezTo>
                    <a:pt x="369" y="111"/>
                    <a:pt x="346" y="107"/>
                    <a:pt x="323" y="103"/>
                  </a:cubicBezTo>
                  <a:cubicBezTo>
                    <a:pt x="328" y="97"/>
                    <a:pt x="332" y="92"/>
                    <a:pt x="337" y="87"/>
                  </a:cubicBezTo>
                  <a:cubicBezTo>
                    <a:pt x="360" y="60"/>
                    <a:pt x="383" y="34"/>
                    <a:pt x="407" y="7"/>
                  </a:cubicBezTo>
                  <a:cubicBezTo>
                    <a:pt x="407" y="7"/>
                    <a:pt x="407" y="7"/>
                    <a:pt x="408" y="7"/>
                  </a:cubicBezTo>
                  <a:cubicBezTo>
                    <a:pt x="405" y="5"/>
                    <a:pt x="403" y="3"/>
                    <a:pt x="400" y="0"/>
                  </a:cubicBezTo>
                  <a:cubicBezTo>
                    <a:pt x="388" y="15"/>
                    <a:pt x="375" y="30"/>
                    <a:pt x="361" y="45"/>
                  </a:cubicBezTo>
                  <a:cubicBezTo>
                    <a:pt x="346" y="62"/>
                    <a:pt x="331" y="80"/>
                    <a:pt x="315" y="97"/>
                  </a:cubicBezTo>
                  <a:cubicBezTo>
                    <a:pt x="313" y="100"/>
                    <a:pt x="310" y="101"/>
                    <a:pt x="307" y="101"/>
                  </a:cubicBezTo>
                  <a:cubicBezTo>
                    <a:pt x="293" y="98"/>
                    <a:pt x="280" y="95"/>
                    <a:pt x="266" y="93"/>
                  </a:cubicBezTo>
                  <a:cubicBezTo>
                    <a:pt x="253" y="91"/>
                    <a:pt x="241" y="89"/>
                    <a:pt x="228" y="86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7" y="89"/>
                    <a:pt x="227" y="92"/>
                    <a:pt x="226" y="95"/>
                  </a:cubicBezTo>
                  <a:cubicBezTo>
                    <a:pt x="227" y="95"/>
                    <a:pt x="228" y="96"/>
                    <a:pt x="229" y="96"/>
                  </a:cubicBezTo>
                  <a:cubicBezTo>
                    <a:pt x="249" y="100"/>
                    <a:pt x="269" y="103"/>
                    <a:pt x="289" y="107"/>
                  </a:cubicBezTo>
                  <a:cubicBezTo>
                    <a:pt x="294" y="108"/>
                    <a:pt x="299" y="109"/>
                    <a:pt x="304" y="110"/>
                  </a:cubicBezTo>
                  <a:cubicBezTo>
                    <a:pt x="288" y="128"/>
                    <a:pt x="272" y="146"/>
                    <a:pt x="256" y="165"/>
                  </a:cubicBezTo>
                  <a:cubicBezTo>
                    <a:pt x="251" y="158"/>
                    <a:pt x="246" y="152"/>
                    <a:pt x="242" y="146"/>
                  </a:cubicBezTo>
                  <a:cubicBezTo>
                    <a:pt x="233" y="134"/>
                    <a:pt x="225" y="123"/>
                    <a:pt x="217" y="112"/>
                  </a:cubicBezTo>
                  <a:cubicBezTo>
                    <a:pt x="216" y="111"/>
                    <a:pt x="216" y="111"/>
                    <a:pt x="216" y="110"/>
                  </a:cubicBezTo>
                  <a:cubicBezTo>
                    <a:pt x="213" y="112"/>
                    <a:pt x="210" y="114"/>
                    <a:pt x="207" y="116"/>
                  </a:cubicBezTo>
                  <a:cubicBezTo>
                    <a:pt x="209" y="116"/>
                    <a:pt x="210" y="118"/>
                    <a:pt x="212" y="121"/>
                  </a:cubicBezTo>
                  <a:cubicBezTo>
                    <a:pt x="225" y="138"/>
                    <a:pt x="237" y="155"/>
                    <a:pt x="249" y="172"/>
                  </a:cubicBezTo>
                  <a:cubicBezTo>
                    <a:pt x="229" y="195"/>
                    <a:pt x="209" y="218"/>
                    <a:pt x="188" y="242"/>
                  </a:cubicBezTo>
                  <a:cubicBezTo>
                    <a:pt x="189" y="227"/>
                    <a:pt x="189" y="213"/>
                    <a:pt x="190" y="199"/>
                  </a:cubicBezTo>
                  <a:cubicBezTo>
                    <a:pt x="191" y="187"/>
                    <a:pt x="191" y="175"/>
                    <a:pt x="192" y="163"/>
                  </a:cubicBezTo>
                  <a:cubicBezTo>
                    <a:pt x="193" y="149"/>
                    <a:pt x="194" y="136"/>
                    <a:pt x="194" y="122"/>
                  </a:cubicBezTo>
                  <a:cubicBezTo>
                    <a:pt x="194" y="121"/>
                    <a:pt x="194" y="120"/>
                    <a:pt x="195" y="119"/>
                  </a:cubicBezTo>
                  <a:cubicBezTo>
                    <a:pt x="194" y="119"/>
                    <a:pt x="193" y="119"/>
                    <a:pt x="192" y="119"/>
                  </a:cubicBezTo>
                  <a:cubicBezTo>
                    <a:pt x="189" y="119"/>
                    <a:pt x="187" y="119"/>
                    <a:pt x="184" y="118"/>
                  </a:cubicBezTo>
                  <a:cubicBezTo>
                    <a:pt x="185" y="120"/>
                    <a:pt x="185" y="121"/>
                    <a:pt x="185" y="123"/>
                  </a:cubicBezTo>
                  <a:cubicBezTo>
                    <a:pt x="183" y="150"/>
                    <a:pt x="182" y="178"/>
                    <a:pt x="180" y="205"/>
                  </a:cubicBezTo>
                  <a:cubicBezTo>
                    <a:pt x="180" y="220"/>
                    <a:pt x="179" y="236"/>
                    <a:pt x="178" y="251"/>
                  </a:cubicBezTo>
                  <a:cubicBezTo>
                    <a:pt x="178" y="253"/>
                    <a:pt x="177" y="255"/>
                    <a:pt x="176" y="256"/>
                  </a:cubicBezTo>
                  <a:cubicBezTo>
                    <a:pt x="154" y="282"/>
                    <a:pt x="131" y="307"/>
                    <a:pt x="108" y="333"/>
                  </a:cubicBezTo>
                  <a:cubicBezTo>
                    <a:pt x="108" y="333"/>
                    <a:pt x="108" y="333"/>
                    <a:pt x="107" y="334"/>
                  </a:cubicBezTo>
                  <a:cubicBezTo>
                    <a:pt x="110" y="336"/>
                    <a:pt x="113" y="338"/>
                    <a:pt x="115" y="341"/>
                  </a:cubicBezTo>
                  <a:cubicBezTo>
                    <a:pt x="115" y="339"/>
                    <a:pt x="117" y="338"/>
                    <a:pt x="119" y="335"/>
                  </a:cubicBezTo>
                  <a:cubicBezTo>
                    <a:pt x="138" y="314"/>
                    <a:pt x="157" y="292"/>
                    <a:pt x="176" y="270"/>
                  </a:cubicBezTo>
                  <a:cubicBezTo>
                    <a:pt x="176" y="275"/>
                    <a:pt x="176" y="280"/>
                    <a:pt x="176" y="284"/>
                  </a:cubicBezTo>
                  <a:cubicBezTo>
                    <a:pt x="175" y="301"/>
                    <a:pt x="174" y="318"/>
                    <a:pt x="174" y="335"/>
                  </a:cubicBezTo>
                  <a:cubicBezTo>
                    <a:pt x="173" y="338"/>
                    <a:pt x="173" y="340"/>
                    <a:pt x="170" y="340"/>
                  </a:cubicBezTo>
                  <a:cubicBezTo>
                    <a:pt x="154" y="344"/>
                    <a:pt x="138" y="348"/>
                    <a:pt x="122" y="351"/>
                  </a:cubicBezTo>
                  <a:cubicBezTo>
                    <a:pt x="122" y="351"/>
                    <a:pt x="121" y="351"/>
                    <a:pt x="121" y="351"/>
                  </a:cubicBezTo>
                  <a:cubicBezTo>
                    <a:pt x="122" y="354"/>
                    <a:pt x="123" y="357"/>
                    <a:pt x="123" y="361"/>
                  </a:cubicBezTo>
                  <a:cubicBezTo>
                    <a:pt x="124" y="360"/>
                    <a:pt x="125" y="360"/>
                    <a:pt x="126" y="360"/>
                  </a:cubicBezTo>
                  <a:cubicBezTo>
                    <a:pt x="137" y="358"/>
                    <a:pt x="149" y="355"/>
                    <a:pt x="160" y="352"/>
                  </a:cubicBezTo>
                  <a:cubicBezTo>
                    <a:pt x="164" y="351"/>
                    <a:pt x="168" y="351"/>
                    <a:pt x="173" y="350"/>
                  </a:cubicBezTo>
                  <a:cubicBezTo>
                    <a:pt x="172" y="363"/>
                    <a:pt x="172" y="374"/>
                    <a:pt x="171" y="387"/>
                  </a:cubicBezTo>
                  <a:cubicBezTo>
                    <a:pt x="163" y="384"/>
                    <a:pt x="156" y="382"/>
                    <a:pt x="148" y="379"/>
                  </a:cubicBezTo>
                  <a:cubicBezTo>
                    <a:pt x="140" y="377"/>
                    <a:pt x="133" y="374"/>
                    <a:pt x="125" y="371"/>
                  </a:cubicBezTo>
                  <a:cubicBezTo>
                    <a:pt x="124" y="371"/>
                    <a:pt x="123" y="371"/>
                    <a:pt x="123" y="370"/>
                  </a:cubicBezTo>
                  <a:cubicBezTo>
                    <a:pt x="122" y="374"/>
                    <a:pt x="121" y="377"/>
                    <a:pt x="119" y="380"/>
                  </a:cubicBezTo>
                  <a:cubicBezTo>
                    <a:pt x="120" y="380"/>
                    <a:pt x="120" y="380"/>
                    <a:pt x="121" y="380"/>
                  </a:cubicBezTo>
                  <a:cubicBezTo>
                    <a:pt x="136" y="385"/>
                    <a:pt x="151" y="391"/>
                    <a:pt x="167" y="396"/>
                  </a:cubicBezTo>
                  <a:cubicBezTo>
                    <a:pt x="170" y="397"/>
                    <a:pt x="170" y="399"/>
                    <a:pt x="170" y="401"/>
                  </a:cubicBezTo>
                  <a:cubicBezTo>
                    <a:pt x="168" y="437"/>
                    <a:pt x="166" y="473"/>
                    <a:pt x="165" y="509"/>
                  </a:cubicBezTo>
                  <a:cubicBezTo>
                    <a:pt x="165" y="509"/>
                    <a:pt x="165" y="510"/>
                    <a:pt x="165" y="510"/>
                  </a:cubicBezTo>
                  <a:cubicBezTo>
                    <a:pt x="166" y="510"/>
                    <a:pt x="167" y="510"/>
                    <a:pt x="168" y="510"/>
                  </a:cubicBezTo>
                  <a:cubicBezTo>
                    <a:pt x="170" y="510"/>
                    <a:pt x="172" y="510"/>
                    <a:pt x="174" y="511"/>
                  </a:cubicBezTo>
                  <a:cubicBezTo>
                    <a:pt x="176" y="474"/>
                    <a:pt x="178" y="438"/>
                    <a:pt x="180" y="402"/>
                  </a:cubicBezTo>
                  <a:cubicBezTo>
                    <a:pt x="180" y="402"/>
                    <a:pt x="180" y="401"/>
                    <a:pt x="180" y="401"/>
                  </a:cubicBezTo>
                  <a:cubicBezTo>
                    <a:pt x="224" y="416"/>
                    <a:pt x="267" y="431"/>
                    <a:pt x="311" y="447"/>
                  </a:cubicBezTo>
                  <a:cubicBezTo>
                    <a:pt x="308" y="458"/>
                    <a:pt x="306" y="469"/>
                    <a:pt x="303" y="480"/>
                  </a:cubicBezTo>
                  <a:cubicBezTo>
                    <a:pt x="302" y="481"/>
                    <a:pt x="301" y="483"/>
                    <a:pt x="299" y="483"/>
                  </a:cubicBezTo>
                  <a:cubicBezTo>
                    <a:pt x="277" y="493"/>
                    <a:pt x="254" y="503"/>
                    <a:pt x="231" y="513"/>
                  </a:cubicBezTo>
                  <a:cubicBezTo>
                    <a:pt x="220" y="518"/>
                    <a:pt x="209" y="522"/>
                    <a:pt x="198" y="527"/>
                  </a:cubicBezTo>
                  <a:cubicBezTo>
                    <a:pt x="200" y="530"/>
                    <a:pt x="201" y="533"/>
                    <a:pt x="202" y="536"/>
                  </a:cubicBezTo>
                  <a:cubicBezTo>
                    <a:pt x="202" y="536"/>
                    <a:pt x="203" y="536"/>
                    <a:pt x="203" y="536"/>
                  </a:cubicBezTo>
                  <a:cubicBezTo>
                    <a:pt x="227" y="525"/>
                    <a:pt x="250" y="515"/>
                    <a:pt x="274" y="505"/>
                  </a:cubicBezTo>
                  <a:cubicBezTo>
                    <a:pt x="282" y="501"/>
                    <a:pt x="290" y="498"/>
                    <a:pt x="299" y="494"/>
                  </a:cubicBezTo>
                  <a:cubicBezTo>
                    <a:pt x="288" y="538"/>
                    <a:pt x="277" y="582"/>
                    <a:pt x="266" y="626"/>
                  </a:cubicBezTo>
                  <a:cubicBezTo>
                    <a:pt x="249" y="623"/>
                    <a:pt x="234" y="620"/>
                    <a:pt x="218" y="617"/>
                  </a:cubicBezTo>
                  <a:cubicBezTo>
                    <a:pt x="213" y="616"/>
                    <a:pt x="201" y="614"/>
                    <a:pt x="201" y="614"/>
                  </a:cubicBezTo>
                  <a:cubicBezTo>
                    <a:pt x="201" y="614"/>
                    <a:pt x="190" y="589"/>
                    <a:pt x="188" y="585"/>
                  </a:cubicBezTo>
                  <a:cubicBezTo>
                    <a:pt x="187" y="582"/>
                    <a:pt x="186" y="579"/>
                    <a:pt x="186" y="576"/>
                  </a:cubicBezTo>
                  <a:cubicBezTo>
                    <a:pt x="183" y="578"/>
                    <a:pt x="180" y="580"/>
                    <a:pt x="176" y="580"/>
                  </a:cubicBezTo>
                  <a:cubicBezTo>
                    <a:pt x="176" y="581"/>
                    <a:pt x="177" y="581"/>
                    <a:pt x="177" y="582"/>
                  </a:cubicBezTo>
                  <a:cubicBezTo>
                    <a:pt x="178" y="586"/>
                    <a:pt x="189" y="612"/>
                    <a:pt x="189" y="612"/>
                  </a:cubicBezTo>
                  <a:cubicBezTo>
                    <a:pt x="189" y="612"/>
                    <a:pt x="155" y="605"/>
                    <a:pt x="149" y="604"/>
                  </a:cubicBezTo>
                  <a:cubicBezTo>
                    <a:pt x="129" y="601"/>
                    <a:pt x="110" y="597"/>
                    <a:pt x="90" y="593"/>
                  </a:cubicBezTo>
                  <a:cubicBezTo>
                    <a:pt x="72" y="590"/>
                    <a:pt x="54" y="586"/>
                    <a:pt x="36" y="582"/>
                  </a:cubicBezTo>
                  <a:cubicBezTo>
                    <a:pt x="25" y="580"/>
                    <a:pt x="14" y="578"/>
                    <a:pt x="3" y="576"/>
                  </a:cubicBezTo>
                  <a:cubicBezTo>
                    <a:pt x="3" y="580"/>
                    <a:pt x="2" y="583"/>
                    <a:pt x="0" y="586"/>
                  </a:cubicBezTo>
                  <a:cubicBezTo>
                    <a:pt x="5" y="586"/>
                    <a:pt x="10" y="587"/>
                    <a:pt x="14" y="588"/>
                  </a:cubicBezTo>
                  <a:cubicBezTo>
                    <a:pt x="34" y="592"/>
                    <a:pt x="53" y="595"/>
                    <a:pt x="73" y="599"/>
                  </a:cubicBezTo>
                  <a:cubicBezTo>
                    <a:pt x="86" y="602"/>
                    <a:pt x="99" y="604"/>
                    <a:pt x="112" y="607"/>
                  </a:cubicBezTo>
                  <a:cubicBezTo>
                    <a:pt x="124" y="609"/>
                    <a:pt x="137" y="611"/>
                    <a:pt x="149" y="614"/>
                  </a:cubicBezTo>
                  <a:cubicBezTo>
                    <a:pt x="151" y="614"/>
                    <a:pt x="193" y="623"/>
                    <a:pt x="193" y="623"/>
                  </a:cubicBezTo>
                  <a:cubicBezTo>
                    <a:pt x="193" y="623"/>
                    <a:pt x="206" y="656"/>
                    <a:pt x="212" y="671"/>
                  </a:cubicBezTo>
                  <a:cubicBezTo>
                    <a:pt x="217" y="682"/>
                    <a:pt x="221" y="692"/>
                    <a:pt x="225" y="703"/>
                  </a:cubicBezTo>
                  <a:cubicBezTo>
                    <a:pt x="228" y="702"/>
                    <a:pt x="231" y="701"/>
                    <a:pt x="234" y="700"/>
                  </a:cubicBezTo>
                  <a:cubicBezTo>
                    <a:pt x="234" y="699"/>
                    <a:pt x="233" y="697"/>
                    <a:pt x="232" y="695"/>
                  </a:cubicBezTo>
                  <a:cubicBezTo>
                    <a:pt x="223" y="672"/>
                    <a:pt x="214" y="649"/>
                    <a:pt x="205" y="627"/>
                  </a:cubicBezTo>
                  <a:cubicBezTo>
                    <a:pt x="205" y="626"/>
                    <a:pt x="204" y="624"/>
                    <a:pt x="204" y="624"/>
                  </a:cubicBezTo>
                  <a:cubicBezTo>
                    <a:pt x="204" y="624"/>
                    <a:pt x="243" y="632"/>
                    <a:pt x="263" y="635"/>
                  </a:cubicBezTo>
                  <a:cubicBezTo>
                    <a:pt x="261" y="643"/>
                    <a:pt x="260" y="650"/>
                    <a:pt x="258" y="657"/>
                  </a:cubicBezTo>
                  <a:cubicBezTo>
                    <a:pt x="254" y="671"/>
                    <a:pt x="251" y="685"/>
                    <a:pt x="247" y="699"/>
                  </a:cubicBezTo>
                  <a:cubicBezTo>
                    <a:pt x="247" y="699"/>
                    <a:pt x="247" y="699"/>
                    <a:pt x="247" y="699"/>
                  </a:cubicBezTo>
                  <a:cubicBezTo>
                    <a:pt x="250" y="700"/>
                    <a:pt x="253" y="700"/>
                    <a:pt x="256" y="702"/>
                  </a:cubicBezTo>
                  <a:cubicBezTo>
                    <a:pt x="257" y="696"/>
                    <a:pt x="261" y="684"/>
                    <a:pt x="262" y="680"/>
                  </a:cubicBezTo>
                  <a:cubicBezTo>
                    <a:pt x="265" y="668"/>
                    <a:pt x="273" y="637"/>
                    <a:pt x="273" y="637"/>
                  </a:cubicBezTo>
                  <a:cubicBezTo>
                    <a:pt x="283" y="639"/>
                    <a:pt x="283" y="639"/>
                    <a:pt x="283" y="639"/>
                  </a:cubicBezTo>
                  <a:cubicBezTo>
                    <a:pt x="283" y="639"/>
                    <a:pt x="260" y="693"/>
                    <a:pt x="256" y="702"/>
                  </a:cubicBezTo>
                  <a:cubicBezTo>
                    <a:pt x="259" y="703"/>
                    <a:pt x="262" y="705"/>
                    <a:pt x="264" y="706"/>
                  </a:cubicBezTo>
                  <a:cubicBezTo>
                    <a:pt x="264" y="706"/>
                    <a:pt x="265" y="706"/>
                    <a:pt x="265" y="706"/>
                  </a:cubicBezTo>
                  <a:cubicBezTo>
                    <a:pt x="273" y="687"/>
                    <a:pt x="280" y="668"/>
                    <a:pt x="289" y="650"/>
                  </a:cubicBezTo>
                  <a:cubicBezTo>
                    <a:pt x="293" y="640"/>
                    <a:pt x="293" y="641"/>
                    <a:pt x="303" y="643"/>
                  </a:cubicBezTo>
                  <a:cubicBezTo>
                    <a:pt x="323" y="647"/>
                    <a:pt x="342" y="650"/>
                    <a:pt x="362" y="654"/>
                  </a:cubicBezTo>
                  <a:cubicBezTo>
                    <a:pt x="375" y="656"/>
                    <a:pt x="388" y="659"/>
                    <a:pt x="401" y="662"/>
                  </a:cubicBezTo>
                  <a:cubicBezTo>
                    <a:pt x="405" y="662"/>
                    <a:pt x="410" y="663"/>
                    <a:pt x="414" y="664"/>
                  </a:cubicBezTo>
                  <a:cubicBezTo>
                    <a:pt x="415" y="664"/>
                    <a:pt x="415" y="664"/>
                    <a:pt x="416" y="664"/>
                  </a:cubicBezTo>
                  <a:cubicBezTo>
                    <a:pt x="416" y="661"/>
                    <a:pt x="417" y="658"/>
                    <a:pt x="418" y="655"/>
                  </a:cubicBezTo>
                  <a:cubicBezTo>
                    <a:pt x="418" y="655"/>
                    <a:pt x="417" y="655"/>
                    <a:pt x="417" y="655"/>
                  </a:cubicBezTo>
                  <a:cubicBezTo>
                    <a:pt x="395" y="651"/>
                    <a:pt x="374" y="647"/>
                    <a:pt x="353" y="6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 422">
              <a:extLst>
                <a:ext uri="{FF2B5EF4-FFF2-40B4-BE49-F238E27FC236}">
                  <a16:creationId xmlns:a16="http://schemas.microsoft.com/office/drawing/2014/main" id="{C5D5B478-0569-4E3B-BCCD-2BDA7851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4038" y="4369106"/>
              <a:ext cx="283933" cy="585862"/>
            </a:xfrm>
            <a:custGeom>
              <a:avLst/>
              <a:gdLst>
                <a:gd name="T0" fmla="*/ 67 w 71"/>
                <a:gd name="T1" fmla="*/ 137 h 146"/>
                <a:gd name="T2" fmla="*/ 42 w 71"/>
                <a:gd name="T3" fmla="*/ 78 h 146"/>
                <a:gd name="T4" fmla="*/ 15 w 71"/>
                <a:gd name="T5" fmla="*/ 13 h 146"/>
                <a:gd name="T6" fmla="*/ 10 w 71"/>
                <a:gd name="T7" fmla="*/ 1 h 146"/>
                <a:gd name="T8" fmla="*/ 9 w 71"/>
                <a:gd name="T9" fmla="*/ 0 h 146"/>
                <a:gd name="T10" fmla="*/ 0 w 71"/>
                <a:gd name="T11" fmla="*/ 4 h 146"/>
                <a:gd name="T12" fmla="*/ 3 w 71"/>
                <a:gd name="T13" fmla="*/ 8 h 146"/>
                <a:gd name="T14" fmla="*/ 33 w 71"/>
                <a:gd name="T15" fmla="*/ 80 h 146"/>
                <a:gd name="T16" fmla="*/ 57 w 71"/>
                <a:gd name="T17" fmla="*/ 138 h 146"/>
                <a:gd name="T18" fmla="*/ 60 w 71"/>
                <a:gd name="T19" fmla="*/ 145 h 146"/>
                <a:gd name="T20" fmla="*/ 60 w 71"/>
                <a:gd name="T21" fmla="*/ 146 h 146"/>
                <a:gd name="T22" fmla="*/ 71 w 71"/>
                <a:gd name="T23" fmla="*/ 142 h 146"/>
                <a:gd name="T24" fmla="*/ 67 w 71"/>
                <a:gd name="T25" fmla="*/ 1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46">
                  <a:moveTo>
                    <a:pt x="67" y="137"/>
                  </a:moveTo>
                  <a:cubicBezTo>
                    <a:pt x="59" y="117"/>
                    <a:pt x="51" y="98"/>
                    <a:pt x="42" y="78"/>
                  </a:cubicBezTo>
                  <a:cubicBezTo>
                    <a:pt x="33" y="56"/>
                    <a:pt x="24" y="34"/>
                    <a:pt x="15" y="13"/>
                  </a:cubicBezTo>
                  <a:cubicBezTo>
                    <a:pt x="13" y="9"/>
                    <a:pt x="11" y="5"/>
                    <a:pt x="10" y="1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7" y="2"/>
                    <a:pt x="4" y="3"/>
                    <a:pt x="0" y="4"/>
                  </a:cubicBezTo>
                  <a:cubicBezTo>
                    <a:pt x="1" y="5"/>
                    <a:pt x="2" y="6"/>
                    <a:pt x="3" y="8"/>
                  </a:cubicBezTo>
                  <a:cubicBezTo>
                    <a:pt x="12" y="32"/>
                    <a:pt x="23" y="56"/>
                    <a:pt x="33" y="80"/>
                  </a:cubicBezTo>
                  <a:cubicBezTo>
                    <a:pt x="41" y="99"/>
                    <a:pt x="49" y="118"/>
                    <a:pt x="57" y="138"/>
                  </a:cubicBezTo>
                  <a:cubicBezTo>
                    <a:pt x="58" y="140"/>
                    <a:pt x="60" y="142"/>
                    <a:pt x="60" y="145"/>
                  </a:cubicBezTo>
                  <a:cubicBezTo>
                    <a:pt x="60" y="145"/>
                    <a:pt x="60" y="146"/>
                    <a:pt x="60" y="146"/>
                  </a:cubicBezTo>
                  <a:cubicBezTo>
                    <a:pt x="63" y="144"/>
                    <a:pt x="67" y="143"/>
                    <a:pt x="71" y="142"/>
                  </a:cubicBezTo>
                  <a:cubicBezTo>
                    <a:pt x="69" y="141"/>
                    <a:pt x="68" y="139"/>
                    <a:pt x="67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 423">
              <a:extLst>
                <a:ext uri="{FF2B5EF4-FFF2-40B4-BE49-F238E27FC236}">
                  <a16:creationId xmlns:a16="http://schemas.microsoft.com/office/drawing/2014/main" id="{436CBE4C-A446-44D8-BE5B-BB5B1D83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2013" y="4185150"/>
              <a:ext cx="355916" cy="67984"/>
            </a:xfrm>
            <a:custGeom>
              <a:avLst/>
              <a:gdLst>
                <a:gd name="T0" fmla="*/ 1 w 89"/>
                <a:gd name="T1" fmla="*/ 7 h 17"/>
                <a:gd name="T2" fmla="*/ 0 w 89"/>
                <a:gd name="T3" fmla="*/ 7 h 17"/>
                <a:gd name="T4" fmla="*/ 0 w 89"/>
                <a:gd name="T5" fmla="*/ 15 h 17"/>
                <a:gd name="T6" fmla="*/ 0 w 89"/>
                <a:gd name="T7" fmla="*/ 17 h 17"/>
                <a:gd name="T8" fmla="*/ 8 w 89"/>
                <a:gd name="T9" fmla="*/ 16 h 17"/>
                <a:gd name="T10" fmla="*/ 71 w 89"/>
                <a:gd name="T11" fmla="*/ 11 h 17"/>
                <a:gd name="T12" fmla="*/ 89 w 89"/>
                <a:gd name="T13" fmla="*/ 9 h 17"/>
                <a:gd name="T14" fmla="*/ 88 w 89"/>
                <a:gd name="T15" fmla="*/ 2 h 17"/>
                <a:gd name="T16" fmla="*/ 88 w 89"/>
                <a:gd name="T17" fmla="*/ 0 h 17"/>
                <a:gd name="T18" fmla="*/ 83 w 89"/>
                <a:gd name="T19" fmla="*/ 0 h 17"/>
                <a:gd name="T20" fmla="*/ 1 w 89"/>
                <a:gd name="T2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7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3" y="17"/>
                    <a:pt x="6" y="16"/>
                    <a:pt x="8" y="16"/>
                  </a:cubicBezTo>
                  <a:cubicBezTo>
                    <a:pt x="29" y="14"/>
                    <a:pt x="50" y="12"/>
                    <a:pt x="71" y="11"/>
                  </a:cubicBezTo>
                  <a:cubicBezTo>
                    <a:pt x="77" y="10"/>
                    <a:pt x="83" y="10"/>
                    <a:pt x="89" y="9"/>
                  </a:cubicBezTo>
                  <a:cubicBezTo>
                    <a:pt x="88" y="7"/>
                    <a:pt x="88" y="4"/>
                    <a:pt x="88" y="2"/>
                  </a:cubicBezTo>
                  <a:cubicBezTo>
                    <a:pt x="88" y="1"/>
                    <a:pt x="88" y="0"/>
                    <a:pt x="88" y="0"/>
                  </a:cubicBezTo>
                  <a:cubicBezTo>
                    <a:pt x="87" y="0"/>
                    <a:pt x="85" y="0"/>
                    <a:pt x="83" y="0"/>
                  </a:cubicBezTo>
                  <a:cubicBezTo>
                    <a:pt x="56" y="2"/>
                    <a:pt x="28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Freeform 424">
              <a:extLst>
                <a:ext uri="{FF2B5EF4-FFF2-40B4-BE49-F238E27FC236}">
                  <a16:creationId xmlns:a16="http://schemas.microsoft.com/office/drawing/2014/main" id="{663948AE-27BF-434B-BD9B-8204B018B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389" y="4585055"/>
              <a:ext cx="521877" cy="99976"/>
            </a:xfrm>
            <a:custGeom>
              <a:avLst/>
              <a:gdLst>
                <a:gd name="T0" fmla="*/ 117 w 130"/>
                <a:gd name="T1" fmla="*/ 11 h 25"/>
                <a:gd name="T2" fmla="*/ 130 w 130"/>
                <a:gd name="T3" fmla="*/ 10 h 25"/>
                <a:gd name="T4" fmla="*/ 130 w 130"/>
                <a:gd name="T5" fmla="*/ 10 h 25"/>
                <a:gd name="T6" fmla="*/ 129 w 130"/>
                <a:gd name="T7" fmla="*/ 1 h 25"/>
                <a:gd name="T8" fmla="*/ 129 w 130"/>
                <a:gd name="T9" fmla="*/ 0 h 25"/>
                <a:gd name="T10" fmla="*/ 129 w 130"/>
                <a:gd name="T11" fmla="*/ 0 h 25"/>
                <a:gd name="T12" fmla="*/ 91 w 130"/>
                <a:gd name="T13" fmla="*/ 5 h 25"/>
                <a:gd name="T14" fmla="*/ 47 w 130"/>
                <a:gd name="T15" fmla="*/ 10 h 25"/>
                <a:gd name="T16" fmla="*/ 0 w 130"/>
                <a:gd name="T17" fmla="*/ 15 h 25"/>
                <a:gd name="T18" fmla="*/ 1 w 130"/>
                <a:gd name="T19" fmla="*/ 24 h 25"/>
                <a:gd name="T20" fmla="*/ 1 w 130"/>
                <a:gd name="T21" fmla="*/ 25 h 25"/>
                <a:gd name="T22" fmla="*/ 34 w 130"/>
                <a:gd name="T23" fmla="*/ 21 h 25"/>
                <a:gd name="T24" fmla="*/ 117 w 130"/>
                <a:gd name="T2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5">
                  <a:moveTo>
                    <a:pt x="117" y="11"/>
                  </a:moveTo>
                  <a:cubicBezTo>
                    <a:pt x="121" y="11"/>
                    <a:pt x="125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7"/>
                    <a:pt x="129" y="4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6" y="2"/>
                    <a:pt x="104" y="3"/>
                    <a:pt x="91" y="5"/>
                  </a:cubicBezTo>
                  <a:cubicBezTo>
                    <a:pt x="76" y="7"/>
                    <a:pt x="61" y="8"/>
                    <a:pt x="47" y="10"/>
                  </a:cubicBezTo>
                  <a:cubicBezTo>
                    <a:pt x="31" y="12"/>
                    <a:pt x="15" y="14"/>
                    <a:pt x="0" y="15"/>
                  </a:cubicBezTo>
                  <a:cubicBezTo>
                    <a:pt x="1" y="18"/>
                    <a:pt x="1" y="2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2" y="24"/>
                    <a:pt x="23" y="23"/>
                    <a:pt x="34" y="21"/>
                  </a:cubicBezTo>
                  <a:cubicBezTo>
                    <a:pt x="62" y="18"/>
                    <a:pt x="89" y="14"/>
                    <a:pt x="1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 425">
              <a:extLst>
                <a:ext uri="{FF2B5EF4-FFF2-40B4-BE49-F238E27FC236}">
                  <a16:creationId xmlns:a16="http://schemas.microsoft.com/office/drawing/2014/main" id="{09FF81D1-8F70-4D90-B108-A24D1AD0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409" y="3971201"/>
              <a:ext cx="367913" cy="597859"/>
            </a:xfrm>
            <a:custGeom>
              <a:avLst/>
              <a:gdLst>
                <a:gd name="T0" fmla="*/ 61 w 92"/>
                <a:gd name="T1" fmla="*/ 58 h 149"/>
                <a:gd name="T2" fmla="*/ 92 w 92"/>
                <a:gd name="T3" fmla="*/ 5 h 149"/>
                <a:gd name="T4" fmla="*/ 84 w 92"/>
                <a:gd name="T5" fmla="*/ 0 h 149"/>
                <a:gd name="T6" fmla="*/ 83 w 92"/>
                <a:gd name="T7" fmla="*/ 1 h 149"/>
                <a:gd name="T8" fmla="*/ 62 w 92"/>
                <a:gd name="T9" fmla="*/ 37 h 149"/>
                <a:gd name="T10" fmla="*/ 23 w 92"/>
                <a:gd name="T11" fmla="*/ 104 h 149"/>
                <a:gd name="T12" fmla="*/ 0 w 92"/>
                <a:gd name="T13" fmla="*/ 144 h 149"/>
                <a:gd name="T14" fmla="*/ 8 w 92"/>
                <a:gd name="T15" fmla="*/ 149 h 149"/>
                <a:gd name="T16" fmla="*/ 30 w 92"/>
                <a:gd name="T17" fmla="*/ 112 h 149"/>
                <a:gd name="T18" fmla="*/ 61 w 92"/>
                <a:gd name="T19" fmla="*/ 5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49">
                  <a:moveTo>
                    <a:pt x="61" y="58"/>
                  </a:moveTo>
                  <a:cubicBezTo>
                    <a:pt x="71" y="40"/>
                    <a:pt x="82" y="22"/>
                    <a:pt x="92" y="5"/>
                  </a:cubicBezTo>
                  <a:cubicBezTo>
                    <a:pt x="89" y="4"/>
                    <a:pt x="86" y="2"/>
                    <a:pt x="84" y="0"/>
                  </a:cubicBezTo>
                  <a:cubicBezTo>
                    <a:pt x="84" y="0"/>
                    <a:pt x="84" y="0"/>
                    <a:pt x="83" y="1"/>
                  </a:cubicBezTo>
                  <a:cubicBezTo>
                    <a:pt x="76" y="13"/>
                    <a:pt x="69" y="25"/>
                    <a:pt x="62" y="37"/>
                  </a:cubicBezTo>
                  <a:cubicBezTo>
                    <a:pt x="49" y="59"/>
                    <a:pt x="36" y="82"/>
                    <a:pt x="23" y="104"/>
                  </a:cubicBezTo>
                  <a:cubicBezTo>
                    <a:pt x="15" y="117"/>
                    <a:pt x="8" y="131"/>
                    <a:pt x="0" y="144"/>
                  </a:cubicBezTo>
                  <a:cubicBezTo>
                    <a:pt x="3" y="145"/>
                    <a:pt x="6" y="147"/>
                    <a:pt x="8" y="149"/>
                  </a:cubicBezTo>
                  <a:cubicBezTo>
                    <a:pt x="15" y="137"/>
                    <a:pt x="22" y="124"/>
                    <a:pt x="30" y="112"/>
                  </a:cubicBezTo>
                  <a:cubicBezTo>
                    <a:pt x="40" y="94"/>
                    <a:pt x="50" y="76"/>
                    <a:pt x="61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 426">
              <a:extLst>
                <a:ext uri="{FF2B5EF4-FFF2-40B4-BE49-F238E27FC236}">
                  <a16:creationId xmlns:a16="http://schemas.microsoft.com/office/drawing/2014/main" id="{356FD05E-6A68-46CE-9730-5D8E4BCA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1863" y="3117402"/>
              <a:ext cx="255939" cy="521877"/>
            </a:xfrm>
            <a:custGeom>
              <a:avLst/>
              <a:gdLst>
                <a:gd name="T0" fmla="*/ 2 w 64"/>
                <a:gd name="T1" fmla="*/ 6 h 130"/>
                <a:gd name="T2" fmla="*/ 48 w 64"/>
                <a:gd name="T3" fmla="*/ 112 h 130"/>
                <a:gd name="T4" fmla="*/ 55 w 64"/>
                <a:gd name="T5" fmla="*/ 129 h 130"/>
                <a:gd name="T6" fmla="*/ 55 w 64"/>
                <a:gd name="T7" fmla="*/ 130 h 130"/>
                <a:gd name="T8" fmla="*/ 64 w 64"/>
                <a:gd name="T9" fmla="*/ 127 h 130"/>
                <a:gd name="T10" fmla="*/ 59 w 64"/>
                <a:gd name="T11" fmla="*/ 115 h 130"/>
                <a:gd name="T12" fmla="*/ 28 w 64"/>
                <a:gd name="T13" fmla="*/ 44 h 130"/>
                <a:gd name="T14" fmla="*/ 10 w 64"/>
                <a:gd name="T15" fmla="*/ 1 h 130"/>
                <a:gd name="T16" fmla="*/ 9 w 64"/>
                <a:gd name="T17" fmla="*/ 0 h 130"/>
                <a:gd name="T18" fmla="*/ 0 w 64"/>
                <a:gd name="T19" fmla="*/ 4 h 130"/>
                <a:gd name="T20" fmla="*/ 2 w 64"/>
                <a:gd name="T21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30">
                  <a:moveTo>
                    <a:pt x="2" y="6"/>
                  </a:moveTo>
                  <a:cubicBezTo>
                    <a:pt x="17" y="42"/>
                    <a:pt x="32" y="77"/>
                    <a:pt x="48" y="112"/>
                  </a:cubicBezTo>
                  <a:cubicBezTo>
                    <a:pt x="50" y="118"/>
                    <a:pt x="53" y="123"/>
                    <a:pt x="55" y="129"/>
                  </a:cubicBezTo>
                  <a:cubicBezTo>
                    <a:pt x="55" y="129"/>
                    <a:pt x="55" y="130"/>
                    <a:pt x="55" y="130"/>
                  </a:cubicBezTo>
                  <a:cubicBezTo>
                    <a:pt x="58" y="129"/>
                    <a:pt x="61" y="128"/>
                    <a:pt x="64" y="127"/>
                  </a:cubicBezTo>
                  <a:cubicBezTo>
                    <a:pt x="62" y="123"/>
                    <a:pt x="61" y="119"/>
                    <a:pt x="59" y="115"/>
                  </a:cubicBezTo>
                  <a:cubicBezTo>
                    <a:pt x="49" y="91"/>
                    <a:pt x="38" y="67"/>
                    <a:pt x="28" y="44"/>
                  </a:cubicBezTo>
                  <a:cubicBezTo>
                    <a:pt x="22" y="30"/>
                    <a:pt x="16" y="15"/>
                    <a:pt x="10" y="1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6" y="2"/>
                    <a:pt x="4" y="3"/>
                    <a:pt x="0" y="4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 427">
              <a:extLst>
                <a:ext uri="{FF2B5EF4-FFF2-40B4-BE49-F238E27FC236}">
                  <a16:creationId xmlns:a16="http://schemas.microsoft.com/office/drawing/2014/main" id="{52546682-DF7C-45F4-86A5-879E2759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390" y="1761723"/>
              <a:ext cx="873794" cy="111974"/>
            </a:xfrm>
            <a:custGeom>
              <a:avLst/>
              <a:gdLst>
                <a:gd name="T0" fmla="*/ 0 w 218"/>
                <a:gd name="T1" fmla="*/ 10 h 28"/>
                <a:gd name="T2" fmla="*/ 217 w 218"/>
                <a:gd name="T3" fmla="*/ 28 h 28"/>
                <a:gd name="T4" fmla="*/ 217 w 218"/>
                <a:gd name="T5" fmla="*/ 26 h 28"/>
                <a:gd name="T6" fmla="*/ 218 w 218"/>
                <a:gd name="T7" fmla="*/ 18 h 28"/>
                <a:gd name="T8" fmla="*/ 215 w 218"/>
                <a:gd name="T9" fmla="*/ 18 h 28"/>
                <a:gd name="T10" fmla="*/ 156 w 218"/>
                <a:gd name="T11" fmla="*/ 13 h 28"/>
                <a:gd name="T12" fmla="*/ 98 w 218"/>
                <a:gd name="T13" fmla="*/ 9 h 28"/>
                <a:gd name="T14" fmla="*/ 5 w 218"/>
                <a:gd name="T15" fmla="*/ 1 h 28"/>
                <a:gd name="T16" fmla="*/ 1 w 218"/>
                <a:gd name="T17" fmla="*/ 0 h 28"/>
                <a:gd name="T18" fmla="*/ 1 w 218"/>
                <a:gd name="T19" fmla="*/ 3 h 28"/>
                <a:gd name="T20" fmla="*/ 0 w 218"/>
                <a:gd name="T2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8">
                  <a:moveTo>
                    <a:pt x="0" y="10"/>
                  </a:moveTo>
                  <a:cubicBezTo>
                    <a:pt x="72" y="16"/>
                    <a:pt x="145" y="22"/>
                    <a:pt x="217" y="28"/>
                  </a:cubicBezTo>
                  <a:cubicBezTo>
                    <a:pt x="217" y="27"/>
                    <a:pt x="217" y="27"/>
                    <a:pt x="217" y="26"/>
                  </a:cubicBezTo>
                  <a:cubicBezTo>
                    <a:pt x="217" y="23"/>
                    <a:pt x="217" y="20"/>
                    <a:pt x="218" y="18"/>
                  </a:cubicBezTo>
                  <a:cubicBezTo>
                    <a:pt x="217" y="18"/>
                    <a:pt x="216" y="18"/>
                    <a:pt x="215" y="18"/>
                  </a:cubicBezTo>
                  <a:cubicBezTo>
                    <a:pt x="195" y="16"/>
                    <a:pt x="175" y="15"/>
                    <a:pt x="156" y="13"/>
                  </a:cubicBezTo>
                  <a:cubicBezTo>
                    <a:pt x="136" y="12"/>
                    <a:pt x="117" y="10"/>
                    <a:pt x="98" y="9"/>
                  </a:cubicBezTo>
                  <a:cubicBezTo>
                    <a:pt x="67" y="6"/>
                    <a:pt x="36" y="3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5"/>
                    <a:pt x="1" y="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 428">
              <a:extLst>
                <a:ext uri="{FF2B5EF4-FFF2-40B4-BE49-F238E27FC236}">
                  <a16:creationId xmlns:a16="http://schemas.microsoft.com/office/drawing/2014/main" id="{70A20C9A-15BF-43FA-A6B7-DFC5167D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8124" y="1925684"/>
              <a:ext cx="477888" cy="317925"/>
            </a:xfrm>
            <a:custGeom>
              <a:avLst/>
              <a:gdLst>
                <a:gd name="T0" fmla="*/ 1 w 119"/>
                <a:gd name="T1" fmla="*/ 9 h 79"/>
                <a:gd name="T2" fmla="*/ 62 w 119"/>
                <a:gd name="T3" fmla="*/ 48 h 79"/>
                <a:gd name="T4" fmla="*/ 111 w 119"/>
                <a:gd name="T5" fmla="*/ 78 h 79"/>
                <a:gd name="T6" fmla="*/ 113 w 119"/>
                <a:gd name="T7" fmla="*/ 79 h 79"/>
                <a:gd name="T8" fmla="*/ 119 w 119"/>
                <a:gd name="T9" fmla="*/ 71 h 79"/>
                <a:gd name="T10" fmla="*/ 110 w 119"/>
                <a:gd name="T11" fmla="*/ 67 h 79"/>
                <a:gd name="T12" fmla="*/ 6 w 119"/>
                <a:gd name="T13" fmla="*/ 1 h 79"/>
                <a:gd name="T14" fmla="*/ 5 w 119"/>
                <a:gd name="T15" fmla="*/ 0 h 79"/>
                <a:gd name="T16" fmla="*/ 0 w 119"/>
                <a:gd name="T17" fmla="*/ 8 h 79"/>
                <a:gd name="T18" fmla="*/ 1 w 119"/>
                <a:gd name="T1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79">
                  <a:moveTo>
                    <a:pt x="1" y="9"/>
                  </a:moveTo>
                  <a:cubicBezTo>
                    <a:pt x="21" y="22"/>
                    <a:pt x="42" y="35"/>
                    <a:pt x="62" y="48"/>
                  </a:cubicBezTo>
                  <a:cubicBezTo>
                    <a:pt x="78" y="58"/>
                    <a:pt x="94" y="68"/>
                    <a:pt x="111" y="78"/>
                  </a:cubicBezTo>
                  <a:cubicBezTo>
                    <a:pt x="111" y="78"/>
                    <a:pt x="112" y="79"/>
                    <a:pt x="113" y="79"/>
                  </a:cubicBezTo>
                  <a:cubicBezTo>
                    <a:pt x="114" y="76"/>
                    <a:pt x="116" y="73"/>
                    <a:pt x="119" y="71"/>
                  </a:cubicBezTo>
                  <a:cubicBezTo>
                    <a:pt x="116" y="70"/>
                    <a:pt x="113" y="69"/>
                    <a:pt x="110" y="67"/>
                  </a:cubicBezTo>
                  <a:cubicBezTo>
                    <a:pt x="75" y="44"/>
                    <a:pt x="40" y="23"/>
                    <a:pt x="6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3" y="3"/>
                    <a:pt x="2" y="6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 429">
              <a:extLst>
                <a:ext uri="{FF2B5EF4-FFF2-40B4-BE49-F238E27FC236}">
                  <a16:creationId xmlns:a16="http://schemas.microsoft.com/office/drawing/2014/main" id="{BCE22E3D-59E5-4F02-BFC4-A4F3B1427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6035" y="3699265"/>
              <a:ext cx="495883" cy="417902"/>
            </a:xfrm>
            <a:custGeom>
              <a:avLst/>
              <a:gdLst>
                <a:gd name="T0" fmla="*/ 8 w 124"/>
                <a:gd name="T1" fmla="*/ 1 h 104"/>
                <a:gd name="T2" fmla="*/ 7 w 124"/>
                <a:gd name="T3" fmla="*/ 0 h 104"/>
                <a:gd name="T4" fmla="*/ 0 w 124"/>
                <a:gd name="T5" fmla="*/ 7 h 104"/>
                <a:gd name="T6" fmla="*/ 22 w 124"/>
                <a:gd name="T7" fmla="*/ 25 h 104"/>
                <a:gd name="T8" fmla="*/ 116 w 124"/>
                <a:gd name="T9" fmla="*/ 102 h 104"/>
                <a:gd name="T10" fmla="*/ 118 w 124"/>
                <a:gd name="T11" fmla="*/ 104 h 104"/>
                <a:gd name="T12" fmla="*/ 124 w 124"/>
                <a:gd name="T13" fmla="*/ 96 h 104"/>
                <a:gd name="T14" fmla="*/ 123 w 124"/>
                <a:gd name="T15" fmla="*/ 96 h 104"/>
                <a:gd name="T16" fmla="*/ 8 w 124"/>
                <a:gd name="T1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04">
                  <a:moveTo>
                    <a:pt x="8" y="1"/>
                  </a:moveTo>
                  <a:cubicBezTo>
                    <a:pt x="7" y="1"/>
                    <a:pt x="7" y="0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8" y="13"/>
                    <a:pt x="15" y="19"/>
                    <a:pt x="22" y="25"/>
                  </a:cubicBezTo>
                  <a:cubicBezTo>
                    <a:pt x="54" y="51"/>
                    <a:pt x="85" y="76"/>
                    <a:pt x="116" y="102"/>
                  </a:cubicBezTo>
                  <a:cubicBezTo>
                    <a:pt x="117" y="103"/>
                    <a:pt x="117" y="103"/>
                    <a:pt x="118" y="104"/>
                  </a:cubicBezTo>
                  <a:cubicBezTo>
                    <a:pt x="119" y="101"/>
                    <a:pt x="121" y="98"/>
                    <a:pt x="124" y="96"/>
                  </a:cubicBezTo>
                  <a:cubicBezTo>
                    <a:pt x="124" y="96"/>
                    <a:pt x="123" y="96"/>
                    <a:pt x="123" y="96"/>
                  </a:cubicBezTo>
                  <a:cubicBezTo>
                    <a:pt x="85" y="64"/>
                    <a:pt x="46" y="3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 430">
              <a:extLst>
                <a:ext uri="{FF2B5EF4-FFF2-40B4-BE49-F238E27FC236}">
                  <a16:creationId xmlns:a16="http://schemas.microsoft.com/office/drawing/2014/main" id="{8053281B-2C9B-4317-92E3-D57E73970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620" y="3667273"/>
              <a:ext cx="1205716" cy="973770"/>
            </a:xfrm>
            <a:custGeom>
              <a:avLst/>
              <a:gdLst>
                <a:gd name="T0" fmla="*/ 105 w 301"/>
                <a:gd name="T1" fmla="*/ 179 h 243"/>
                <a:gd name="T2" fmla="*/ 108 w 301"/>
                <a:gd name="T3" fmla="*/ 174 h 243"/>
                <a:gd name="T4" fmla="*/ 244 w 301"/>
                <a:gd name="T5" fmla="*/ 99 h 243"/>
                <a:gd name="T6" fmla="*/ 301 w 301"/>
                <a:gd name="T7" fmla="*/ 69 h 243"/>
                <a:gd name="T8" fmla="*/ 296 w 301"/>
                <a:gd name="T9" fmla="*/ 60 h 243"/>
                <a:gd name="T10" fmla="*/ 296 w 301"/>
                <a:gd name="T11" fmla="*/ 61 h 243"/>
                <a:gd name="T12" fmla="*/ 252 w 301"/>
                <a:gd name="T13" fmla="*/ 84 h 243"/>
                <a:gd name="T14" fmla="*/ 186 w 301"/>
                <a:gd name="T15" fmla="*/ 120 h 243"/>
                <a:gd name="T16" fmla="*/ 115 w 301"/>
                <a:gd name="T17" fmla="*/ 159 h 243"/>
                <a:gd name="T18" fmla="*/ 103 w 301"/>
                <a:gd name="T19" fmla="*/ 165 h 243"/>
                <a:gd name="T20" fmla="*/ 93 w 301"/>
                <a:gd name="T21" fmla="*/ 87 h 243"/>
                <a:gd name="T22" fmla="*/ 83 w 301"/>
                <a:gd name="T23" fmla="*/ 15 h 243"/>
                <a:gd name="T24" fmla="*/ 82 w 301"/>
                <a:gd name="T25" fmla="*/ 1 h 243"/>
                <a:gd name="T26" fmla="*/ 82 w 301"/>
                <a:gd name="T27" fmla="*/ 0 h 243"/>
                <a:gd name="T28" fmla="*/ 72 w 301"/>
                <a:gd name="T29" fmla="*/ 2 h 243"/>
                <a:gd name="T30" fmla="*/ 72 w 301"/>
                <a:gd name="T31" fmla="*/ 3 h 243"/>
                <a:gd name="T32" fmla="*/ 78 w 301"/>
                <a:gd name="T33" fmla="*/ 50 h 243"/>
                <a:gd name="T34" fmla="*/ 88 w 301"/>
                <a:gd name="T35" fmla="*/ 123 h 243"/>
                <a:gd name="T36" fmla="*/ 94 w 301"/>
                <a:gd name="T37" fmla="*/ 170 h 243"/>
                <a:gd name="T38" fmla="*/ 0 w 301"/>
                <a:gd name="T39" fmla="*/ 221 h 243"/>
                <a:gd name="T40" fmla="*/ 0 w 301"/>
                <a:gd name="T41" fmla="*/ 221 h 243"/>
                <a:gd name="T42" fmla="*/ 5 w 301"/>
                <a:gd name="T43" fmla="*/ 230 h 243"/>
                <a:gd name="T44" fmla="*/ 96 w 301"/>
                <a:gd name="T45" fmla="*/ 181 h 243"/>
                <a:gd name="T46" fmla="*/ 104 w 301"/>
                <a:gd name="T47" fmla="*/ 243 h 243"/>
                <a:gd name="T48" fmla="*/ 113 w 301"/>
                <a:gd name="T49" fmla="*/ 241 h 243"/>
                <a:gd name="T50" fmla="*/ 113 w 301"/>
                <a:gd name="T51" fmla="*/ 240 h 243"/>
                <a:gd name="T52" fmla="*/ 105 w 301"/>
                <a:gd name="T53" fmla="*/ 17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243">
                  <a:moveTo>
                    <a:pt x="105" y="179"/>
                  </a:moveTo>
                  <a:cubicBezTo>
                    <a:pt x="105" y="177"/>
                    <a:pt x="106" y="175"/>
                    <a:pt x="108" y="174"/>
                  </a:cubicBezTo>
                  <a:cubicBezTo>
                    <a:pt x="153" y="149"/>
                    <a:pt x="199" y="124"/>
                    <a:pt x="244" y="99"/>
                  </a:cubicBezTo>
                  <a:cubicBezTo>
                    <a:pt x="263" y="89"/>
                    <a:pt x="282" y="79"/>
                    <a:pt x="301" y="69"/>
                  </a:cubicBezTo>
                  <a:cubicBezTo>
                    <a:pt x="299" y="66"/>
                    <a:pt x="297" y="63"/>
                    <a:pt x="296" y="60"/>
                  </a:cubicBezTo>
                  <a:cubicBezTo>
                    <a:pt x="296" y="60"/>
                    <a:pt x="296" y="61"/>
                    <a:pt x="296" y="61"/>
                  </a:cubicBezTo>
                  <a:cubicBezTo>
                    <a:pt x="281" y="68"/>
                    <a:pt x="267" y="76"/>
                    <a:pt x="252" y="84"/>
                  </a:cubicBezTo>
                  <a:cubicBezTo>
                    <a:pt x="230" y="96"/>
                    <a:pt x="208" y="108"/>
                    <a:pt x="186" y="120"/>
                  </a:cubicBezTo>
                  <a:cubicBezTo>
                    <a:pt x="162" y="133"/>
                    <a:pt x="138" y="146"/>
                    <a:pt x="115" y="159"/>
                  </a:cubicBezTo>
                  <a:cubicBezTo>
                    <a:pt x="111" y="161"/>
                    <a:pt x="107" y="163"/>
                    <a:pt x="103" y="165"/>
                  </a:cubicBezTo>
                  <a:cubicBezTo>
                    <a:pt x="100" y="139"/>
                    <a:pt x="97" y="113"/>
                    <a:pt x="93" y="87"/>
                  </a:cubicBezTo>
                  <a:cubicBezTo>
                    <a:pt x="90" y="63"/>
                    <a:pt x="87" y="39"/>
                    <a:pt x="83" y="15"/>
                  </a:cubicBezTo>
                  <a:cubicBezTo>
                    <a:pt x="83" y="10"/>
                    <a:pt x="82" y="6"/>
                    <a:pt x="82" y="1"/>
                  </a:cubicBezTo>
                  <a:cubicBezTo>
                    <a:pt x="82" y="1"/>
                    <a:pt x="82" y="1"/>
                    <a:pt x="82" y="0"/>
                  </a:cubicBezTo>
                  <a:cubicBezTo>
                    <a:pt x="79" y="1"/>
                    <a:pt x="75" y="2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4" y="19"/>
                    <a:pt x="76" y="34"/>
                    <a:pt x="78" y="50"/>
                  </a:cubicBezTo>
                  <a:cubicBezTo>
                    <a:pt x="82" y="74"/>
                    <a:pt x="85" y="99"/>
                    <a:pt x="88" y="123"/>
                  </a:cubicBezTo>
                  <a:cubicBezTo>
                    <a:pt x="90" y="139"/>
                    <a:pt x="92" y="154"/>
                    <a:pt x="94" y="170"/>
                  </a:cubicBezTo>
                  <a:cubicBezTo>
                    <a:pt x="63" y="187"/>
                    <a:pt x="32" y="204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" y="224"/>
                    <a:pt x="3" y="227"/>
                    <a:pt x="5" y="230"/>
                  </a:cubicBezTo>
                  <a:cubicBezTo>
                    <a:pt x="35" y="214"/>
                    <a:pt x="65" y="197"/>
                    <a:pt x="96" y="181"/>
                  </a:cubicBezTo>
                  <a:cubicBezTo>
                    <a:pt x="98" y="202"/>
                    <a:pt x="101" y="222"/>
                    <a:pt x="104" y="243"/>
                  </a:cubicBezTo>
                  <a:cubicBezTo>
                    <a:pt x="107" y="242"/>
                    <a:pt x="110" y="241"/>
                    <a:pt x="113" y="241"/>
                  </a:cubicBezTo>
                  <a:cubicBezTo>
                    <a:pt x="113" y="241"/>
                    <a:pt x="113" y="241"/>
                    <a:pt x="113" y="240"/>
                  </a:cubicBezTo>
                  <a:cubicBezTo>
                    <a:pt x="110" y="220"/>
                    <a:pt x="108" y="199"/>
                    <a:pt x="105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 431">
              <a:extLst>
                <a:ext uri="{FF2B5EF4-FFF2-40B4-BE49-F238E27FC236}">
                  <a16:creationId xmlns:a16="http://schemas.microsoft.com/office/drawing/2014/main" id="{94C7B624-B06C-4F28-B81B-08886E3A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0025" y="3133398"/>
              <a:ext cx="837803" cy="919782"/>
            </a:xfrm>
            <a:custGeom>
              <a:avLst/>
              <a:gdLst>
                <a:gd name="T0" fmla="*/ 156 w 209"/>
                <a:gd name="T1" fmla="*/ 141 h 229"/>
                <a:gd name="T2" fmla="*/ 152 w 209"/>
                <a:gd name="T3" fmla="*/ 136 h 229"/>
                <a:gd name="T4" fmla="*/ 159 w 209"/>
                <a:gd name="T5" fmla="*/ 50 h 229"/>
                <a:gd name="T6" fmla="*/ 163 w 209"/>
                <a:gd name="T7" fmla="*/ 1 h 229"/>
                <a:gd name="T8" fmla="*/ 160 w 209"/>
                <a:gd name="T9" fmla="*/ 1 h 229"/>
                <a:gd name="T10" fmla="*/ 153 w 209"/>
                <a:gd name="T11" fmla="*/ 0 h 229"/>
                <a:gd name="T12" fmla="*/ 142 w 209"/>
                <a:gd name="T13" fmla="*/ 139 h 229"/>
                <a:gd name="T14" fmla="*/ 2 w 209"/>
                <a:gd name="T15" fmla="*/ 122 h 229"/>
                <a:gd name="T16" fmla="*/ 0 w 209"/>
                <a:gd name="T17" fmla="*/ 131 h 229"/>
                <a:gd name="T18" fmla="*/ 26 w 209"/>
                <a:gd name="T19" fmla="*/ 134 h 229"/>
                <a:gd name="T20" fmla="*/ 69 w 209"/>
                <a:gd name="T21" fmla="*/ 140 h 229"/>
                <a:gd name="T22" fmla="*/ 105 w 209"/>
                <a:gd name="T23" fmla="*/ 144 h 229"/>
                <a:gd name="T24" fmla="*/ 138 w 209"/>
                <a:gd name="T25" fmla="*/ 148 h 229"/>
                <a:gd name="T26" fmla="*/ 142 w 209"/>
                <a:gd name="T27" fmla="*/ 152 h 229"/>
                <a:gd name="T28" fmla="*/ 136 w 209"/>
                <a:gd name="T29" fmla="*/ 216 h 229"/>
                <a:gd name="T30" fmla="*/ 136 w 209"/>
                <a:gd name="T31" fmla="*/ 226 h 229"/>
                <a:gd name="T32" fmla="*/ 135 w 209"/>
                <a:gd name="T33" fmla="*/ 228 h 229"/>
                <a:gd name="T34" fmla="*/ 137 w 209"/>
                <a:gd name="T35" fmla="*/ 228 h 229"/>
                <a:gd name="T36" fmla="*/ 145 w 209"/>
                <a:gd name="T37" fmla="*/ 229 h 229"/>
                <a:gd name="T38" fmla="*/ 151 w 209"/>
                <a:gd name="T39" fmla="*/ 150 h 229"/>
                <a:gd name="T40" fmla="*/ 200 w 209"/>
                <a:gd name="T41" fmla="*/ 156 h 229"/>
                <a:gd name="T42" fmla="*/ 207 w 209"/>
                <a:gd name="T43" fmla="*/ 157 h 229"/>
                <a:gd name="T44" fmla="*/ 209 w 209"/>
                <a:gd name="T45" fmla="*/ 148 h 229"/>
                <a:gd name="T46" fmla="*/ 208 w 209"/>
                <a:gd name="T47" fmla="*/ 148 h 229"/>
                <a:gd name="T48" fmla="*/ 156 w 209"/>
                <a:gd name="T49" fmla="*/ 14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29">
                  <a:moveTo>
                    <a:pt x="156" y="141"/>
                  </a:moveTo>
                  <a:cubicBezTo>
                    <a:pt x="152" y="141"/>
                    <a:pt x="152" y="139"/>
                    <a:pt x="152" y="136"/>
                  </a:cubicBezTo>
                  <a:cubicBezTo>
                    <a:pt x="154" y="107"/>
                    <a:pt x="157" y="78"/>
                    <a:pt x="159" y="50"/>
                  </a:cubicBezTo>
                  <a:cubicBezTo>
                    <a:pt x="160" y="33"/>
                    <a:pt x="162" y="17"/>
                    <a:pt x="163" y="1"/>
                  </a:cubicBezTo>
                  <a:cubicBezTo>
                    <a:pt x="162" y="1"/>
                    <a:pt x="161" y="1"/>
                    <a:pt x="160" y="1"/>
                  </a:cubicBezTo>
                  <a:cubicBezTo>
                    <a:pt x="158" y="1"/>
                    <a:pt x="156" y="1"/>
                    <a:pt x="153" y="0"/>
                  </a:cubicBezTo>
                  <a:cubicBezTo>
                    <a:pt x="150" y="46"/>
                    <a:pt x="146" y="92"/>
                    <a:pt x="142" y="139"/>
                  </a:cubicBezTo>
                  <a:cubicBezTo>
                    <a:pt x="95" y="134"/>
                    <a:pt x="48" y="128"/>
                    <a:pt x="2" y="122"/>
                  </a:cubicBezTo>
                  <a:cubicBezTo>
                    <a:pt x="2" y="125"/>
                    <a:pt x="1" y="128"/>
                    <a:pt x="0" y="131"/>
                  </a:cubicBezTo>
                  <a:cubicBezTo>
                    <a:pt x="9" y="132"/>
                    <a:pt x="18" y="133"/>
                    <a:pt x="26" y="134"/>
                  </a:cubicBezTo>
                  <a:cubicBezTo>
                    <a:pt x="41" y="136"/>
                    <a:pt x="55" y="138"/>
                    <a:pt x="69" y="140"/>
                  </a:cubicBezTo>
                  <a:cubicBezTo>
                    <a:pt x="81" y="141"/>
                    <a:pt x="93" y="143"/>
                    <a:pt x="105" y="144"/>
                  </a:cubicBezTo>
                  <a:cubicBezTo>
                    <a:pt x="116" y="146"/>
                    <a:pt x="127" y="147"/>
                    <a:pt x="138" y="148"/>
                  </a:cubicBezTo>
                  <a:cubicBezTo>
                    <a:pt x="141" y="148"/>
                    <a:pt x="142" y="149"/>
                    <a:pt x="142" y="152"/>
                  </a:cubicBezTo>
                  <a:cubicBezTo>
                    <a:pt x="140" y="173"/>
                    <a:pt x="138" y="195"/>
                    <a:pt x="136" y="216"/>
                  </a:cubicBezTo>
                  <a:cubicBezTo>
                    <a:pt x="136" y="219"/>
                    <a:pt x="136" y="222"/>
                    <a:pt x="136" y="226"/>
                  </a:cubicBezTo>
                  <a:cubicBezTo>
                    <a:pt x="136" y="227"/>
                    <a:pt x="135" y="227"/>
                    <a:pt x="135" y="228"/>
                  </a:cubicBezTo>
                  <a:cubicBezTo>
                    <a:pt x="136" y="228"/>
                    <a:pt x="136" y="228"/>
                    <a:pt x="137" y="228"/>
                  </a:cubicBezTo>
                  <a:cubicBezTo>
                    <a:pt x="140" y="228"/>
                    <a:pt x="142" y="228"/>
                    <a:pt x="145" y="229"/>
                  </a:cubicBezTo>
                  <a:cubicBezTo>
                    <a:pt x="147" y="203"/>
                    <a:pt x="149" y="177"/>
                    <a:pt x="151" y="150"/>
                  </a:cubicBezTo>
                  <a:cubicBezTo>
                    <a:pt x="168" y="152"/>
                    <a:pt x="184" y="154"/>
                    <a:pt x="200" y="156"/>
                  </a:cubicBezTo>
                  <a:cubicBezTo>
                    <a:pt x="203" y="156"/>
                    <a:pt x="205" y="156"/>
                    <a:pt x="207" y="157"/>
                  </a:cubicBezTo>
                  <a:cubicBezTo>
                    <a:pt x="207" y="154"/>
                    <a:pt x="208" y="151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191" y="145"/>
                    <a:pt x="174" y="143"/>
                    <a:pt x="156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 432">
              <a:extLst>
                <a:ext uri="{FF2B5EF4-FFF2-40B4-BE49-F238E27FC236}">
                  <a16:creationId xmlns:a16="http://schemas.microsoft.com/office/drawing/2014/main" id="{98A4DFB7-2237-436C-BEEA-18274D25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911" y="2299596"/>
              <a:ext cx="1291695" cy="777817"/>
            </a:xfrm>
            <a:custGeom>
              <a:avLst/>
              <a:gdLst>
                <a:gd name="T0" fmla="*/ 153 w 322"/>
                <a:gd name="T1" fmla="*/ 193 h 194"/>
                <a:gd name="T2" fmla="*/ 155 w 322"/>
                <a:gd name="T3" fmla="*/ 193 h 194"/>
                <a:gd name="T4" fmla="*/ 163 w 322"/>
                <a:gd name="T5" fmla="*/ 194 h 194"/>
                <a:gd name="T6" fmla="*/ 165 w 322"/>
                <a:gd name="T7" fmla="*/ 167 h 194"/>
                <a:gd name="T8" fmla="*/ 167 w 322"/>
                <a:gd name="T9" fmla="*/ 145 h 194"/>
                <a:gd name="T10" fmla="*/ 172 w 322"/>
                <a:gd name="T11" fmla="*/ 138 h 194"/>
                <a:gd name="T12" fmla="*/ 211 w 322"/>
                <a:gd name="T13" fmla="*/ 126 h 194"/>
                <a:gd name="T14" fmla="*/ 254 w 322"/>
                <a:gd name="T15" fmla="*/ 113 h 194"/>
                <a:gd name="T16" fmla="*/ 316 w 322"/>
                <a:gd name="T17" fmla="*/ 94 h 194"/>
                <a:gd name="T18" fmla="*/ 322 w 322"/>
                <a:gd name="T19" fmla="*/ 92 h 194"/>
                <a:gd name="T20" fmla="*/ 319 w 322"/>
                <a:gd name="T21" fmla="*/ 83 h 194"/>
                <a:gd name="T22" fmla="*/ 235 w 322"/>
                <a:gd name="T23" fmla="*/ 109 h 194"/>
                <a:gd name="T24" fmla="*/ 174 w 322"/>
                <a:gd name="T25" fmla="*/ 128 h 194"/>
                <a:gd name="T26" fmla="*/ 169 w 322"/>
                <a:gd name="T27" fmla="*/ 129 h 194"/>
                <a:gd name="T28" fmla="*/ 171 w 322"/>
                <a:gd name="T29" fmla="*/ 103 h 194"/>
                <a:gd name="T30" fmla="*/ 176 w 322"/>
                <a:gd name="T31" fmla="*/ 45 h 194"/>
                <a:gd name="T32" fmla="*/ 180 w 322"/>
                <a:gd name="T33" fmla="*/ 2 h 194"/>
                <a:gd name="T34" fmla="*/ 178 w 322"/>
                <a:gd name="T35" fmla="*/ 2 h 194"/>
                <a:gd name="T36" fmla="*/ 169 w 322"/>
                <a:gd name="T37" fmla="*/ 0 h 194"/>
                <a:gd name="T38" fmla="*/ 170 w 322"/>
                <a:gd name="T39" fmla="*/ 4 h 194"/>
                <a:gd name="T40" fmla="*/ 170 w 322"/>
                <a:gd name="T41" fmla="*/ 11 h 194"/>
                <a:gd name="T42" fmla="*/ 159 w 322"/>
                <a:gd name="T43" fmla="*/ 129 h 194"/>
                <a:gd name="T44" fmla="*/ 154 w 322"/>
                <a:gd name="T45" fmla="*/ 134 h 194"/>
                <a:gd name="T46" fmla="*/ 102 w 322"/>
                <a:gd name="T47" fmla="*/ 150 h 194"/>
                <a:gd name="T48" fmla="*/ 32 w 322"/>
                <a:gd name="T49" fmla="*/ 172 h 194"/>
                <a:gd name="T50" fmla="*/ 0 w 322"/>
                <a:gd name="T51" fmla="*/ 182 h 194"/>
                <a:gd name="T52" fmla="*/ 3 w 322"/>
                <a:gd name="T53" fmla="*/ 191 h 194"/>
                <a:gd name="T54" fmla="*/ 158 w 322"/>
                <a:gd name="T55" fmla="*/ 143 h 194"/>
                <a:gd name="T56" fmla="*/ 153 w 322"/>
                <a:gd name="T57" fmla="*/ 19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194">
                  <a:moveTo>
                    <a:pt x="153" y="193"/>
                  </a:moveTo>
                  <a:cubicBezTo>
                    <a:pt x="154" y="193"/>
                    <a:pt x="154" y="193"/>
                    <a:pt x="155" y="193"/>
                  </a:cubicBezTo>
                  <a:cubicBezTo>
                    <a:pt x="158" y="193"/>
                    <a:pt x="160" y="193"/>
                    <a:pt x="163" y="194"/>
                  </a:cubicBezTo>
                  <a:cubicBezTo>
                    <a:pt x="164" y="185"/>
                    <a:pt x="164" y="176"/>
                    <a:pt x="165" y="167"/>
                  </a:cubicBezTo>
                  <a:cubicBezTo>
                    <a:pt x="166" y="160"/>
                    <a:pt x="167" y="152"/>
                    <a:pt x="167" y="145"/>
                  </a:cubicBezTo>
                  <a:cubicBezTo>
                    <a:pt x="167" y="141"/>
                    <a:pt x="168" y="139"/>
                    <a:pt x="172" y="138"/>
                  </a:cubicBezTo>
                  <a:cubicBezTo>
                    <a:pt x="185" y="134"/>
                    <a:pt x="198" y="130"/>
                    <a:pt x="211" y="126"/>
                  </a:cubicBezTo>
                  <a:cubicBezTo>
                    <a:pt x="226" y="122"/>
                    <a:pt x="240" y="117"/>
                    <a:pt x="254" y="113"/>
                  </a:cubicBezTo>
                  <a:cubicBezTo>
                    <a:pt x="275" y="107"/>
                    <a:pt x="295" y="100"/>
                    <a:pt x="316" y="94"/>
                  </a:cubicBezTo>
                  <a:cubicBezTo>
                    <a:pt x="318" y="93"/>
                    <a:pt x="320" y="93"/>
                    <a:pt x="322" y="92"/>
                  </a:cubicBezTo>
                  <a:cubicBezTo>
                    <a:pt x="320" y="89"/>
                    <a:pt x="319" y="86"/>
                    <a:pt x="319" y="83"/>
                  </a:cubicBezTo>
                  <a:cubicBezTo>
                    <a:pt x="291" y="91"/>
                    <a:pt x="263" y="100"/>
                    <a:pt x="235" y="109"/>
                  </a:cubicBezTo>
                  <a:cubicBezTo>
                    <a:pt x="215" y="115"/>
                    <a:pt x="195" y="122"/>
                    <a:pt x="174" y="128"/>
                  </a:cubicBezTo>
                  <a:cubicBezTo>
                    <a:pt x="173" y="128"/>
                    <a:pt x="171" y="129"/>
                    <a:pt x="169" y="129"/>
                  </a:cubicBezTo>
                  <a:cubicBezTo>
                    <a:pt x="169" y="120"/>
                    <a:pt x="170" y="111"/>
                    <a:pt x="171" y="103"/>
                  </a:cubicBezTo>
                  <a:cubicBezTo>
                    <a:pt x="172" y="84"/>
                    <a:pt x="174" y="65"/>
                    <a:pt x="176" y="45"/>
                  </a:cubicBezTo>
                  <a:cubicBezTo>
                    <a:pt x="177" y="31"/>
                    <a:pt x="178" y="16"/>
                    <a:pt x="180" y="2"/>
                  </a:cubicBezTo>
                  <a:cubicBezTo>
                    <a:pt x="180" y="2"/>
                    <a:pt x="179" y="2"/>
                    <a:pt x="178" y="2"/>
                  </a:cubicBezTo>
                  <a:cubicBezTo>
                    <a:pt x="175" y="2"/>
                    <a:pt x="172" y="1"/>
                    <a:pt x="169" y="0"/>
                  </a:cubicBezTo>
                  <a:cubicBezTo>
                    <a:pt x="169" y="2"/>
                    <a:pt x="170" y="3"/>
                    <a:pt x="170" y="4"/>
                  </a:cubicBezTo>
                  <a:cubicBezTo>
                    <a:pt x="170" y="6"/>
                    <a:pt x="170" y="9"/>
                    <a:pt x="170" y="11"/>
                  </a:cubicBezTo>
                  <a:cubicBezTo>
                    <a:pt x="166" y="51"/>
                    <a:pt x="162" y="90"/>
                    <a:pt x="159" y="129"/>
                  </a:cubicBezTo>
                  <a:cubicBezTo>
                    <a:pt x="159" y="133"/>
                    <a:pt x="157" y="133"/>
                    <a:pt x="154" y="134"/>
                  </a:cubicBezTo>
                  <a:cubicBezTo>
                    <a:pt x="137" y="140"/>
                    <a:pt x="120" y="145"/>
                    <a:pt x="102" y="150"/>
                  </a:cubicBezTo>
                  <a:cubicBezTo>
                    <a:pt x="79" y="157"/>
                    <a:pt x="55" y="165"/>
                    <a:pt x="32" y="172"/>
                  </a:cubicBezTo>
                  <a:cubicBezTo>
                    <a:pt x="21" y="175"/>
                    <a:pt x="11" y="179"/>
                    <a:pt x="0" y="182"/>
                  </a:cubicBezTo>
                  <a:cubicBezTo>
                    <a:pt x="2" y="185"/>
                    <a:pt x="3" y="188"/>
                    <a:pt x="3" y="191"/>
                  </a:cubicBezTo>
                  <a:cubicBezTo>
                    <a:pt x="54" y="175"/>
                    <a:pt x="106" y="159"/>
                    <a:pt x="158" y="143"/>
                  </a:cubicBezTo>
                  <a:cubicBezTo>
                    <a:pt x="156" y="160"/>
                    <a:pt x="155" y="177"/>
                    <a:pt x="153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 433">
              <a:extLst>
                <a:ext uri="{FF2B5EF4-FFF2-40B4-BE49-F238E27FC236}">
                  <a16:creationId xmlns:a16="http://schemas.microsoft.com/office/drawing/2014/main" id="{02189DC9-9445-4EE3-9205-3411E47D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741" y="2681505"/>
              <a:ext cx="597859" cy="467889"/>
            </a:xfrm>
            <a:custGeom>
              <a:avLst/>
              <a:gdLst>
                <a:gd name="T0" fmla="*/ 53 w 149"/>
                <a:gd name="T1" fmla="*/ 80 h 117"/>
                <a:gd name="T2" fmla="*/ 147 w 149"/>
                <a:gd name="T3" fmla="*/ 8 h 117"/>
                <a:gd name="T4" fmla="*/ 149 w 149"/>
                <a:gd name="T5" fmla="*/ 8 h 117"/>
                <a:gd name="T6" fmla="*/ 143 w 149"/>
                <a:gd name="T7" fmla="*/ 0 h 117"/>
                <a:gd name="T8" fmla="*/ 0 w 149"/>
                <a:gd name="T9" fmla="*/ 109 h 117"/>
                <a:gd name="T10" fmla="*/ 6 w 149"/>
                <a:gd name="T11" fmla="*/ 117 h 117"/>
                <a:gd name="T12" fmla="*/ 6 w 149"/>
                <a:gd name="T13" fmla="*/ 116 h 117"/>
                <a:gd name="T14" fmla="*/ 53 w 149"/>
                <a:gd name="T15" fmla="*/ 8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17">
                  <a:moveTo>
                    <a:pt x="53" y="80"/>
                  </a:moveTo>
                  <a:cubicBezTo>
                    <a:pt x="85" y="56"/>
                    <a:pt x="116" y="32"/>
                    <a:pt x="147" y="8"/>
                  </a:cubicBezTo>
                  <a:cubicBezTo>
                    <a:pt x="148" y="8"/>
                    <a:pt x="148" y="8"/>
                    <a:pt x="149" y="8"/>
                  </a:cubicBezTo>
                  <a:cubicBezTo>
                    <a:pt x="146" y="5"/>
                    <a:pt x="144" y="3"/>
                    <a:pt x="143" y="0"/>
                  </a:cubicBezTo>
                  <a:cubicBezTo>
                    <a:pt x="95" y="36"/>
                    <a:pt x="48" y="73"/>
                    <a:pt x="0" y="109"/>
                  </a:cubicBezTo>
                  <a:cubicBezTo>
                    <a:pt x="3" y="111"/>
                    <a:pt x="5" y="114"/>
                    <a:pt x="6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22" y="104"/>
                    <a:pt x="38" y="92"/>
                    <a:pt x="5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 434">
              <a:extLst>
                <a:ext uri="{FF2B5EF4-FFF2-40B4-BE49-F238E27FC236}">
                  <a16:creationId xmlns:a16="http://schemas.microsoft.com/office/drawing/2014/main" id="{5299EDCD-9A2B-4749-B268-B21AA2F0E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2348" y="3351347"/>
              <a:ext cx="147965" cy="375911"/>
            </a:xfrm>
            <a:custGeom>
              <a:avLst/>
              <a:gdLst>
                <a:gd name="T0" fmla="*/ 1 w 37"/>
                <a:gd name="T1" fmla="*/ 4 h 94"/>
                <a:gd name="T2" fmla="*/ 17 w 37"/>
                <a:gd name="T3" fmla="*/ 58 h 94"/>
                <a:gd name="T4" fmla="*/ 27 w 37"/>
                <a:gd name="T5" fmla="*/ 94 h 94"/>
                <a:gd name="T6" fmla="*/ 37 w 37"/>
                <a:gd name="T7" fmla="*/ 91 h 94"/>
                <a:gd name="T8" fmla="*/ 37 w 37"/>
                <a:gd name="T9" fmla="*/ 91 h 94"/>
                <a:gd name="T10" fmla="*/ 19 w 37"/>
                <a:gd name="T11" fmla="*/ 33 h 94"/>
                <a:gd name="T12" fmla="*/ 10 w 37"/>
                <a:gd name="T13" fmla="*/ 2 h 94"/>
                <a:gd name="T14" fmla="*/ 10 w 37"/>
                <a:gd name="T15" fmla="*/ 0 h 94"/>
                <a:gd name="T16" fmla="*/ 0 w 37"/>
                <a:gd name="T17" fmla="*/ 3 h 94"/>
                <a:gd name="T18" fmla="*/ 1 w 37"/>
                <a:gd name="T19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4">
                  <a:moveTo>
                    <a:pt x="1" y="4"/>
                  </a:moveTo>
                  <a:cubicBezTo>
                    <a:pt x="6" y="22"/>
                    <a:pt x="11" y="40"/>
                    <a:pt x="17" y="58"/>
                  </a:cubicBezTo>
                  <a:cubicBezTo>
                    <a:pt x="20" y="71"/>
                    <a:pt x="24" y="83"/>
                    <a:pt x="27" y="94"/>
                  </a:cubicBezTo>
                  <a:cubicBezTo>
                    <a:pt x="30" y="92"/>
                    <a:pt x="34" y="92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1" y="72"/>
                    <a:pt x="25" y="52"/>
                    <a:pt x="19" y="33"/>
                  </a:cubicBezTo>
                  <a:cubicBezTo>
                    <a:pt x="16" y="22"/>
                    <a:pt x="13" y="12"/>
                    <a:pt x="10" y="2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7" y="2"/>
                    <a:pt x="4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 435">
              <a:extLst>
                <a:ext uri="{FF2B5EF4-FFF2-40B4-BE49-F238E27FC236}">
                  <a16:creationId xmlns:a16="http://schemas.microsoft.com/office/drawing/2014/main" id="{41C3B3A3-9B23-4AB3-A5E8-6E180A5D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329" y="2809475"/>
              <a:ext cx="409904" cy="335921"/>
            </a:xfrm>
            <a:custGeom>
              <a:avLst/>
              <a:gdLst>
                <a:gd name="T0" fmla="*/ 92 w 102"/>
                <a:gd name="T1" fmla="*/ 3 h 84"/>
                <a:gd name="T2" fmla="*/ 0 w 102"/>
                <a:gd name="T3" fmla="*/ 76 h 84"/>
                <a:gd name="T4" fmla="*/ 0 w 102"/>
                <a:gd name="T5" fmla="*/ 76 h 84"/>
                <a:gd name="T6" fmla="*/ 6 w 102"/>
                <a:gd name="T7" fmla="*/ 84 h 84"/>
                <a:gd name="T8" fmla="*/ 29 w 102"/>
                <a:gd name="T9" fmla="*/ 65 h 84"/>
                <a:gd name="T10" fmla="*/ 99 w 102"/>
                <a:gd name="T11" fmla="*/ 9 h 84"/>
                <a:gd name="T12" fmla="*/ 102 w 102"/>
                <a:gd name="T13" fmla="*/ 8 h 84"/>
                <a:gd name="T14" fmla="*/ 95 w 102"/>
                <a:gd name="T15" fmla="*/ 0 h 84"/>
                <a:gd name="T16" fmla="*/ 92 w 102"/>
                <a:gd name="T17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84">
                  <a:moveTo>
                    <a:pt x="92" y="3"/>
                  </a:moveTo>
                  <a:cubicBezTo>
                    <a:pt x="62" y="27"/>
                    <a:pt x="31" y="51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4" y="81"/>
                    <a:pt x="6" y="84"/>
                  </a:cubicBezTo>
                  <a:cubicBezTo>
                    <a:pt x="14" y="78"/>
                    <a:pt x="21" y="71"/>
                    <a:pt x="29" y="65"/>
                  </a:cubicBezTo>
                  <a:cubicBezTo>
                    <a:pt x="53" y="46"/>
                    <a:pt x="76" y="28"/>
                    <a:pt x="99" y="9"/>
                  </a:cubicBezTo>
                  <a:cubicBezTo>
                    <a:pt x="100" y="8"/>
                    <a:pt x="101" y="8"/>
                    <a:pt x="102" y="8"/>
                  </a:cubicBezTo>
                  <a:cubicBezTo>
                    <a:pt x="99" y="5"/>
                    <a:pt x="97" y="3"/>
                    <a:pt x="95" y="0"/>
                  </a:cubicBezTo>
                  <a:cubicBezTo>
                    <a:pt x="95" y="1"/>
                    <a:pt x="94" y="2"/>
                    <a:pt x="9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 436">
              <a:extLst>
                <a:ext uri="{FF2B5EF4-FFF2-40B4-BE49-F238E27FC236}">
                  <a16:creationId xmlns:a16="http://schemas.microsoft.com/office/drawing/2014/main" id="{208EAEED-FB1D-4644-B969-51684FBAE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4033" y="3069414"/>
              <a:ext cx="579863" cy="477888"/>
            </a:xfrm>
            <a:custGeom>
              <a:avLst/>
              <a:gdLst>
                <a:gd name="T0" fmla="*/ 78 w 145"/>
                <a:gd name="T1" fmla="*/ 49 h 119"/>
                <a:gd name="T2" fmla="*/ 1 w 145"/>
                <a:gd name="T3" fmla="*/ 111 h 119"/>
                <a:gd name="T4" fmla="*/ 0 w 145"/>
                <a:gd name="T5" fmla="*/ 112 h 119"/>
                <a:gd name="T6" fmla="*/ 6 w 145"/>
                <a:gd name="T7" fmla="*/ 119 h 119"/>
                <a:gd name="T8" fmla="*/ 10 w 145"/>
                <a:gd name="T9" fmla="*/ 116 h 119"/>
                <a:gd name="T10" fmla="*/ 144 w 145"/>
                <a:gd name="T11" fmla="*/ 8 h 119"/>
                <a:gd name="T12" fmla="*/ 145 w 145"/>
                <a:gd name="T13" fmla="*/ 7 h 119"/>
                <a:gd name="T14" fmla="*/ 139 w 145"/>
                <a:gd name="T15" fmla="*/ 0 h 119"/>
                <a:gd name="T16" fmla="*/ 139 w 145"/>
                <a:gd name="T17" fmla="*/ 0 h 119"/>
                <a:gd name="T18" fmla="*/ 78 w 145"/>
                <a:gd name="T19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19">
                  <a:moveTo>
                    <a:pt x="78" y="49"/>
                  </a:moveTo>
                  <a:cubicBezTo>
                    <a:pt x="53" y="70"/>
                    <a:pt x="27" y="90"/>
                    <a:pt x="1" y="111"/>
                  </a:cubicBezTo>
                  <a:cubicBezTo>
                    <a:pt x="1" y="111"/>
                    <a:pt x="0" y="111"/>
                    <a:pt x="0" y="112"/>
                  </a:cubicBezTo>
                  <a:cubicBezTo>
                    <a:pt x="2" y="114"/>
                    <a:pt x="4" y="116"/>
                    <a:pt x="6" y="119"/>
                  </a:cubicBezTo>
                  <a:cubicBezTo>
                    <a:pt x="7" y="118"/>
                    <a:pt x="8" y="117"/>
                    <a:pt x="10" y="116"/>
                  </a:cubicBezTo>
                  <a:cubicBezTo>
                    <a:pt x="55" y="80"/>
                    <a:pt x="100" y="44"/>
                    <a:pt x="144" y="8"/>
                  </a:cubicBezTo>
                  <a:cubicBezTo>
                    <a:pt x="145" y="8"/>
                    <a:pt x="145" y="8"/>
                    <a:pt x="145" y="7"/>
                  </a:cubicBezTo>
                  <a:cubicBezTo>
                    <a:pt x="143" y="5"/>
                    <a:pt x="141" y="3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9" y="16"/>
                    <a:pt x="99" y="33"/>
                    <a:pt x="78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Freeform 437">
              <a:extLst>
                <a:ext uri="{FF2B5EF4-FFF2-40B4-BE49-F238E27FC236}">
                  <a16:creationId xmlns:a16="http://schemas.microsoft.com/office/drawing/2014/main" id="{0ADFB3D1-3915-46EB-A6E3-03F46F901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522" y="3555299"/>
              <a:ext cx="773818" cy="275935"/>
            </a:xfrm>
            <a:custGeom>
              <a:avLst/>
              <a:gdLst>
                <a:gd name="T0" fmla="*/ 85 w 193"/>
                <a:gd name="T1" fmla="*/ 26 h 69"/>
                <a:gd name="T2" fmla="*/ 37 w 193"/>
                <a:gd name="T3" fmla="*/ 10 h 69"/>
                <a:gd name="T4" fmla="*/ 4 w 193"/>
                <a:gd name="T5" fmla="*/ 0 h 69"/>
                <a:gd name="T6" fmla="*/ 3 w 193"/>
                <a:gd name="T7" fmla="*/ 0 h 69"/>
                <a:gd name="T8" fmla="*/ 0 w 193"/>
                <a:gd name="T9" fmla="*/ 9 h 69"/>
                <a:gd name="T10" fmla="*/ 1 w 193"/>
                <a:gd name="T11" fmla="*/ 9 h 69"/>
                <a:gd name="T12" fmla="*/ 51 w 193"/>
                <a:gd name="T13" fmla="*/ 25 h 69"/>
                <a:gd name="T14" fmla="*/ 110 w 193"/>
                <a:gd name="T15" fmla="*/ 43 h 69"/>
                <a:gd name="T16" fmla="*/ 168 w 193"/>
                <a:gd name="T17" fmla="*/ 62 h 69"/>
                <a:gd name="T18" fmla="*/ 190 w 193"/>
                <a:gd name="T19" fmla="*/ 69 h 69"/>
                <a:gd name="T20" fmla="*/ 190 w 193"/>
                <a:gd name="T21" fmla="*/ 69 h 69"/>
                <a:gd name="T22" fmla="*/ 193 w 193"/>
                <a:gd name="T23" fmla="*/ 60 h 69"/>
                <a:gd name="T24" fmla="*/ 146 w 193"/>
                <a:gd name="T25" fmla="*/ 45 h 69"/>
                <a:gd name="T26" fmla="*/ 85 w 193"/>
                <a:gd name="T27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69">
                  <a:moveTo>
                    <a:pt x="85" y="26"/>
                  </a:moveTo>
                  <a:cubicBezTo>
                    <a:pt x="69" y="21"/>
                    <a:pt x="53" y="16"/>
                    <a:pt x="37" y="10"/>
                  </a:cubicBezTo>
                  <a:cubicBezTo>
                    <a:pt x="26" y="7"/>
                    <a:pt x="15" y="3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3"/>
                    <a:pt x="2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8" y="14"/>
                    <a:pt x="34" y="20"/>
                    <a:pt x="51" y="25"/>
                  </a:cubicBezTo>
                  <a:cubicBezTo>
                    <a:pt x="70" y="31"/>
                    <a:pt x="90" y="37"/>
                    <a:pt x="110" y="43"/>
                  </a:cubicBezTo>
                  <a:cubicBezTo>
                    <a:pt x="130" y="50"/>
                    <a:pt x="149" y="56"/>
                    <a:pt x="168" y="62"/>
                  </a:cubicBezTo>
                  <a:cubicBezTo>
                    <a:pt x="176" y="64"/>
                    <a:pt x="183" y="67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91" y="66"/>
                    <a:pt x="192" y="63"/>
                    <a:pt x="193" y="60"/>
                  </a:cubicBezTo>
                  <a:cubicBezTo>
                    <a:pt x="177" y="55"/>
                    <a:pt x="162" y="50"/>
                    <a:pt x="146" y="45"/>
                  </a:cubicBezTo>
                  <a:cubicBezTo>
                    <a:pt x="125" y="38"/>
                    <a:pt x="105" y="32"/>
                    <a:pt x="85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 438">
              <a:extLst>
                <a:ext uri="{FF2B5EF4-FFF2-40B4-BE49-F238E27FC236}">
                  <a16:creationId xmlns:a16="http://schemas.microsoft.com/office/drawing/2014/main" id="{C8A2AEBA-C025-4A4E-9684-265E1E044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712" y="1793715"/>
              <a:ext cx="1091742" cy="341920"/>
            </a:xfrm>
            <a:custGeom>
              <a:avLst/>
              <a:gdLst>
                <a:gd name="T0" fmla="*/ 76 w 272"/>
                <a:gd name="T1" fmla="*/ 65 h 85"/>
                <a:gd name="T2" fmla="*/ 143 w 272"/>
                <a:gd name="T3" fmla="*/ 46 h 85"/>
                <a:gd name="T4" fmla="*/ 219 w 272"/>
                <a:gd name="T5" fmla="*/ 24 h 85"/>
                <a:gd name="T6" fmla="*/ 265 w 272"/>
                <a:gd name="T7" fmla="*/ 11 h 85"/>
                <a:gd name="T8" fmla="*/ 271 w 272"/>
                <a:gd name="T9" fmla="*/ 9 h 85"/>
                <a:gd name="T10" fmla="*/ 272 w 272"/>
                <a:gd name="T11" fmla="*/ 9 h 85"/>
                <a:gd name="T12" fmla="*/ 270 w 272"/>
                <a:gd name="T13" fmla="*/ 0 h 85"/>
                <a:gd name="T14" fmla="*/ 269 w 272"/>
                <a:gd name="T15" fmla="*/ 0 h 85"/>
                <a:gd name="T16" fmla="*/ 246 w 272"/>
                <a:gd name="T17" fmla="*/ 7 h 85"/>
                <a:gd name="T18" fmla="*/ 188 w 272"/>
                <a:gd name="T19" fmla="*/ 23 h 85"/>
                <a:gd name="T20" fmla="*/ 145 w 272"/>
                <a:gd name="T21" fmla="*/ 36 h 85"/>
                <a:gd name="T22" fmla="*/ 88 w 272"/>
                <a:gd name="T23" fmla="*/ 52 h 85"/>
                <a:gd name="T24" fmla="*/ 0 w 272"/>
                <a:gd name="T25" fmla="*/ 74 h 85"/>
                <a:gd name="T26" fmla="*/ 4 w 272"/>
                <a:gd name="T27" fmla="*/ 85 h 85"/>
                <a:gd name="T28" fmla="*/ 76 w 272"/>
                <a:gd name="T29" fmla="*/ 6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85">
                  <a:moveTo>
                    <a:pt x="76" y="65"/>
                  </a:moveTo>
                  <a:cubicBezTo>
                    <a:pt x="98" y="58"/>
                    <a:pt x="121" y="52"/>
                    <a:pt x="143" y="46"/>
                  </a:cubicBezTo>
                  <a:cubicBezTo>
                    <a:pt x="168" y="39"/>
                    <a:pt x="194" y="31"/>
                    <a:pt x="219" y="24"/>
                  </a:cubicBezTo>
                  <a:cubicBezTo>
                    <a:pt x="234" y="20"/>
                    <a:pt x="250" y="15"/>
                    <a:pt x="265" y="11"/>
                  </a:cubicBezTo>
                  <a:cubicBezTo>
                    <a:pt x="267" y="10"/>
                    <a:pt x="269" y="10"/>
                    <a:pt x="271" y="9"/>
                  </a:cubicBezTo>
                  <a:cubicBezTo>
                    <a:pt x="271" y="9"/>
                    <a:pt x="272" y="9"/>
                    <a:pt x="272" y="9"/>
                  </a:cubicBezTo>
                  <a:cubicBezTo>
                    <a:pt x="271" y="6"/>
                    <a:pt x="270" y="3"/>
                    <a:pt x="270" y="0"/>
                  </a:cubicBezTo>
                  <a:cubicBezTo>
                    <a:pt x="270" y="0"/>
                    <a:pt x="270" y="0"/>
                    <a:pt x="269" y="0"/>
                  </a:cubicBezTo>
                  <a:cubicBezTo>
                    <a:pt x="261" y="2"/>
                    <a:pt x="254" y="4"/>
                    <a:pt x="246" y="7"/>
                  </a:cubicBezTo>
                  <a:cubicBezTo>
                    <a:pt x="226" y="12"/>
                    <a:pt x="207" y="18"/>
                    <a:pt x="188" y="23"/>
                  </a:cubicBezTo>
                  <a:cubicBezTo>
                    <a:pt x="174" y="27"/>
                    <a:pt x="159" y="31"/>
                    <a:pt x="145" y="36"/>
                  </a:cubicBezTo>
                  <a:cubicBezTo>
                    <a:pt x="126" y="41"/>
                    <a:pt x="107" y="46"/>
                    <a:pt x="88" y="52"/>
                  </a:cubicBezTo>
                  <a:cubicBezTo>
                    <a:pt x="75" y="55"/>
                    <a:pt x="14" y="73"/>
                    <a:pt x="0" y="74"/>
                  </a:cubicBezTo>
                  <a:cubicBezTo>
                    <a:pt x="2" y="78"/>
                    <a:pt x="3" y="81"/>
                    <a:pt x="4" y="85"/>
                  </a:cubicBezTo>
                  <a:cubicBezTo>
                    <a:pt x="18" y="80"/>
                    <a:pt x="61" y="69"/>
                    <a:pt x="76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 439">
              <a:extLst>
                <a:ext uri="{FF2B5EF4-FFF2-40B4-BE49-F238E27FC236}">
                  <a16:creationId xmlns:a16="http://schemas.microsoft.com/office/drawing/2014/main" id="{BA3A6812-964F-4440-A5E5-D1127AF8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43" y="3339350"/>
              <a:ext cx="295930" cy="631851"/>
            </a:xfrm>
            <a:custGeom>
              <a:avLst/>
              <a:gdLst>
                <a:gd name="T0" fmla="*/ 39 w 74"/>
                <a:gd name="T1" fmla="*/ 87 h 158"/>
                <a:gd name="T2" fmla="*/ 66 w 74"/>
                <a:gd name="T3" fmla="*/ 22 h 158"/>
                <a:gd name="T4" fmla="*/ 73 w 74"/>
                <a:gd name="T5" fmla="*/ 5 h 158"/>
                <a:gd name="T6" fmla="*/ 74 w 74"/>
                <a:gd name="T7" fmla="*/ 4 h 158"/>
                <a:gd name="T8" fmla="*/ 64 w 74"/>
                <a:gd name="T9" fmla="*/ 0 h 158"/>
                <a:gd name="T10" fmla="*/ 64 w 74"/>
                <a:gd name="T11" fmla="*/ 1 h 158"/>
                <a:gd name="T12" fmla="*/ 36 w 74"/>
                <a:gd name="T13" fmla="*/ 67 h 158"/>
                <a:gd name="T14" fmla="*/ 17 w 74"/>
                <a:gd name="T15" fmla="*/ 113 h 158"/>
                <a:gd name="T16" fmla="*/ 0 w 74"/>
                <a:gd name="T17" fmla="*/ 154 h 158"/>
                <a:gd name="T18" fmla="*/ 9 w 74"/>
                <a:gd name="T19" fmla="*/ 158 h 158"/>
                <a:gd name="T20" fmla="*/ 12 w 74"/>
                <a:gd name="T21" fmla="*/ 150 h 158"/>
                <a:gd name="T22" fmla="*/ 39 w 74"/>
                <a:gd name="T23" fmla="*/ 8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58">
                  <a:moveTo>
                    <a:pt x="39" y="87"/>
                  </a:moveTo>
                  <a:cubicBezTo>
                    <a:pt x="48" y="65"/>
                    <a:pt x="57" y="43"/>
                    <a:pt x="66" y="22"/>
                  </a:cubicBezTo>
                  <a:cubicBezTo>
                    <a:pt x="69" y="16"/>
                    <a:pt x="71" y="11"/>
                    <a:pt x="73" y="5"/>
                  </a:cubicBezTo>
                  <a:cubicBezTo>
                    <a:pt x="73" y="5"/>
                    <a:pt x="73" y="5"/>
                    <a:pt x="74" y="4"/>
                  </a:cubicBezTo>
                  <a:cubicBezTo>
                    <a:pt x="70" y="3"/>
                    <a:pt x="67" y="2"/>
                    <a:pt x="64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5" y="23"/>
                    <a:pt x="45" y="45"/>
                    <a:pt x="36" y="67"/>
                  </a:cubicBezTo>
                  <a:cubicBezTo>
                    <a:pt x="30" y="82"/>
                    <a:pt x="24" y="98"/>
                    <a:pt x="17" y="113"/>
                  </a:cubicBezTo>
                  <a:cubicBezTo>
                    <a:pt x="12" y="127"/>
                    <a:pt x="6" y="141"/>
                    <a:pt x="0" y="154"/>
                  </a:cubicBezTo>
                  <a:cubicBezTo>
                    <a:pt x="3" y="155"/>
                    <a:pt x="6" y="156"/>
                    <a:pt x="9" y="158"/>
                  </a:cubicBezTo>
                  <a:cubicBezTo>
                    <a:pt x="9" y="155"/>
                    <a:pt x="10" y="153"/>
                    <a:pt x="12" y="150"/>
                  </a:cubicBezTo>
                  <a:cubicBezTo>
                    <a:pt x="21" y="129"/>
                    <a:pt x="30" y="108"/>
                    <a:pt x="39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Freeform 440">
              <a:extLst>
                <a:ext uri="{FF2B5EF4-FFF2-40B4-BE49-F238E27FC236}">
                  <a16:creationId xmlns:a16="http://schemas.microsoft.com/office/drawing/2014/main" id="{E705A4C9-30F0-445C-98CD-C6C6453F0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8732" y="1861699"/>
              <a:ext cx="3011288" cy="1585626"/>
            </a:xfrm>
            <a:custGeom>
              <a:avLst/>
              <a:gdLst>
                <a:gd name="T0" fmla="*/ 191 w 751"/>
                <a:gd name="T1" fmla="*/ 160 h 395"/>
                <a:gd name="T2" fmla="*/ 333 w 751"/>
                <a:gd name="T3" fmla="*/ 94 h 395"/>
                <a:gd name="T4" fmla="*/ 436 w 751"/>
                <a:gd name="T5" fmla="*/ 102 h 395"/>
                <a:gd name="T6" fmla="*/ 337 w 751"/>
                <a:gd name="T7" fmla="*/ 257 h 395"/>
                <a:gd name="T8" fmla="*/ 212 w 751"/>
                <a:gd name="T9" fmla="*/ 210 h 395"/>
                <a:gd name="T10" fmla="*/ 193 w 751"/>
                <a:gd name="T11" fmla="*/ 209 h 395"/>
                <a:gd name="T12" fmla="*/ 282 w 751"/>
                <a:gd name="T13" fmla="*/ 267 h 395"/>
                <a:gd name="T14" fmla="*/ 174 w 751"/>
                <a:gd name="T15" fmla="*/ 222 h 395"/>
                <a:gd name="T16" fmla="*/ 165 w 751"/>
                <a:gd name="T17" fmla="*/ 224 h 395"/>
                <a:gd name="T18" fmla="*/ 167 w 751"/>
                <a:gd name="T19" fmla="*/ 292 h 395"/>
                <a:gd name="T20" fmla="*/ 0 w 751"/>
                <a:gd name="T21" fmla="*/ 326 h 395"/>
                <a:gd name="T22" fmla="*/ 69 w 751"/>
                <a:gd name="T23" fmla="*/ 322 h 395"/>
                <a:gd name="T24" fmla="*/ 173 w 751"/>
                <a:gd name="T25" fmla="*/ 301 h 395"/>
                <a:gd name="T26" fmla="*/ 181 w 751"/>
                <a:gd name="T27" fmla="*/ 381 h 395"/>
                <a:gd name="T28" fmla="*/ 190 w 751"/>
                <a:gd name="T29" fmla="*/ 379 h 395"/>
                <a:gd name="T30" fmla="*/ 183 w 751"/>
                <a:gd name="T31" fmla="*/ 299 h 395"/>
                <a:gd name="T32" fmla="*/ 296 w 751"/>
                <a:gd name="T33" fmla="*/ 277 h 395"/>
                <a:gd name="T34" fmla="*/ 213 w 751"/>
                <a:gd name="T35" fmla="*/ 386 h 395"/>
                <a:gd name="T36" fmla="*/ 219 w 751"/>
                <a:gd name="T37" fmla="*/ 393 h 395"/>
                <a:gd name="T38" fmla="*/ 368 w 751"/>
                <a:gd name="T39" fmla="*/ 323 h 395"/>
                <a:gd name="T40" fmla="*/ 328 w 751"/>
                <a:gd name="T41" fmla="*/ 286 h 395"/>
                <a:gd name="T42" fmla="*/ 420 w 751"/>
                <a:gd name="T43" fmla="*/ 250 h 395"/>
                <a:gd name="T44" fmla="*/ 515 w 751"/>
                <a:gd name="T45" fmla="*/ 221 h 395"/>
                <a:gd name="T46" fmla="*/ 523 w 751"/>
                <a:gd name="T47" fmla="*/ 196 h 395"/>
                <a:gd name="T48" fmla="*/ 483 w 751"/>
                <a:gd name="T49" fmla="*/ 134 h 395"/>
                <a:gd name="T50" fmla="*/ 577 w 751"/>
                <a:gd name="T51" fmla="*/ 106 h 395"/>
                <a:gd name="T52" fmla="*/ 565 w 751"/>
                <a:gd name="T53" fmla="*/ 184 h 395"/>
                <a:gd name="T54" fmla="*/ 586 w 751"/>
                <a:gd name="T55" fmla="*/ 109 h 395"/>
                <a:gd name="T56" fmla="*/ 750 w 751"/>
                <a:gd name="T57" fmla="*/ 114 h 395"/>
                <a:gd name="T58" fmla="*/ 751 w 751"/>
                <a:gd name="T59" fmla="*/ 104 h 395"/>
                <a:gd name="T60" fmla="*/ 594 w 751"/>
                <a:gd name="T61" fmla="*/ 97 h 395"/>
                <a:gd name="T62" fmla="*/ 606 w 751"/>
                <a:gd name="T63" fmla="*/ 40 h 395"/>
                <a:gd name="T64" fmla="*/ 597 w 751"/>
                <a:gd name="T65" fmla="*/ 37 h 395"/>
                <a:gd name="T66" fmla="*/ 525 w 751"/>
                <a:gd name="T67" fmla="*/ 93 h 395"/>
                <a:gd name="T68" fmla="*/ 584 w 751"/>
                <a:gd name="T69" fmla="*/ 22 h 395"/>
                <a:gd name="T70" fmla="*/ 446 w 751"/>
                <a:gd name="T71" fmla="*/ 90 h 395"/>
                <a:gd name="T72" fmla="*/ 348 w 751"/>
                <a:gd name="T73" fmla="*/ 7 h 395"/>
                <a:gd name="T74" fmla="*/ 267 w 751"/>
                <a:gd name="T75" fmla="*/ 62 h 395"/>
                <a:gd name="T76" fmla="*/ 301 w 751"/>
                <a:gd name="T77" fmla="*/ 3 h 395"/>
                <a:gd name="T78" fmla="*/ 237 w 751"/>
                <a:gd name="T79" fmla="*/ 80 h 395"/>
                <a:gd name="T80" fmla="*/ 37 w 751"/>
                <a:gd name="T81" fmla="*/ 71 h 395"/>
                <a:gd name="T82" fmla="*/ 25 w 751"/>
                <a:gd name="T83" fmla="*/ 75 h 395"/>
                <a:gd name="T84" fmla="*/ 183 w 751"/>
                <a:gd name="T85" fmla="*/ 156 h 395"/>
                <a:gd name="T86" fmla="*/ 332 w 751"/>
                <a:gd name="T87" fmla="*/ 268 h 395"/>
                <a:gd name="T88" fmla="*/ 500 w 751"/>
                <a:gd name="T89" fmla="*/ 102 h 395"/>
                <a:gd name="T90" fmla="*/ 448 w 751"/>
                <a:gd name="T91" fmla="*/ 10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1" h="395">
                  <a:moveTo>
                    <a:pt x="183" y="156"/>
                  </a:moveTo>
                  <a:cubicBezTo>
                    <a:pt x="186" y="157"/>
                    <a:pt x="188" y="159"/>
                    <a:pt x="191" y="161"/>
                  </a:cubicBezTo>
                  <a:cubicBezTo>
                    <a:pt x="191" y="161"/>
                    <a:pt x="191" y="160"/>
                    <a:pt x="191" y="160"/>
                  </a:cubicBezTo>
                  <a:cubicBezTo>
                    <a:pt x="209" y="137"/>
                    <a:pt x="226" y="115"/>
                    <a:pt x="244" y="93"/>
                  </a:cubicBezTo>
                  <a:cubicBezTo>
                    <a:pt x="244" y="91"/>
                    <a:pt x="247" y="91"/>
                    <a:pt x="248" y="91"/>
                  </a:cubicBezTo>
                  <a:cubicBezTo>
                    <a:pt x="276" y="92"/>
                    <a:pt x="305" y="93"/>
                    <a:pt x="333" y="94"/>
                  </a:cubicBezTo>
                  <a:cubicBezTo>
                    <a:pt x="346" y="95"/>
                    <a:pt x="360" y="96"/>
                    <a:pt x="373" y="96"/>
                  </a:cubicBezTo>
                  <a:cubicBezTo>
                    <a:pt x="392" y="97"/>
                    <a:pt x="411" y="98"/>
                    <a:pt x="430" y="99"/>
                  </a:cubicBezTo>
                  <a:cubicBezTo>
                    <a:pt x="432" y="99"/>
                    <a:pt x="434" y="100"/>
                    <a:pt x="436" y="102"/>
                  </a:cubicBezTo>
                  <a:cubicBezTo>
                    <a:pt x="446" y="113"/>
                    <a:pt x="457" y="124"/>
                    <a:pt x="468" y="136"/>
                  </a:cubicBezTo>
                  <a:cubicBezTo>
                    <a:pt x="428" y="175"/>
                    <a:pt x="388" y="214"/>
                    <a:pt x="348" y="253"/>
                  </a:cubicBezTo>
                  <a:cubicBezTo>
                    <a:pt x="345" y="256"/>
                    <a:pt x="341" y="257"/>
                    <a:pt x="337" y="257"/>
                  </a:cubicBezTo>
                  <a:cubicBezTo>
                    <a:pt x="325" y="260"/>
                    <a:pt x="313" y="262"/>
                    <a:pt x="302" y="264"/>
                  </a:cubicBezTo>
                  <a:cubicBezTo>
                    <a:pt x="299" y="265"/>
                    <a:pt x="296" y="265"/>
                    <a:pt x="293" y="263"/>
                  </a:cubicBezTo>
                  <a:cubicBezTo>
                    <a:pt x="266" y="246"/>
                    <a:pt x="239" y="228"/>
                    <a:pt x="212" y="210"/>
                  </a:cubicBezTo>
                  <a:cubicBezTo>
                    <a:pt x="208" y="208"/>
                    <a:pt x="205" y="206"/>
                    <a:pt x="202" y="203"/>
                  </a:cubicBezTo>
                  <a:cubicBezTo>
                    <a:pt x="200" y="202"/>
                    <a:pt x="199" y="202"/>
                    <a:pt x="198" y="201"/>
                  </a:cubicBezTo>
                  <a:cubicBezTo>
                    <a:pt x="197" y="204"/>
                    <a:pt x="195" y="207"/>
                    <a:pt x="193" y="209"/>
                  </a:cubicBezTo>
                  <a:cubicBezTo>
                    <a:pt x="193" y="209"/>
                    <a:pt x="193" y="209"/>
                    <a:pt x="194" y="209"/>
                  </a:cubicBezTo>
                  <a:cubicBezTo>
                    <a:pt x="214" y="223"/>
                    <a:pt x="235" y="236"/>
                    <a:pt x="256" y="250"/>
                  </a:cubicBezTo>
                  <a:cubicBezTo>
                    <a:pt x="265" y="256"/>
                    <a:pt x="273" y="262"/>
                    <a:pt x="282" y="267"/>
                  </a:cubicBezTo>
                  <a:cubicBezTo>
                    <a:pt x="282" y="268"/>
                    <a:pt x="282" y="268"/>
                    <a:pt x="282" y="269"/>
                  </a:cubicBezTo>
                  <a:cubicBezTo>
                    <a:pt x="249" y="275"/>
                    <a:pt x="215" y="282"/>
                    <a:pt x="181" y="289"/>
                  </a:cubicBezTo>
                  <a:cubicBezTo>
                    <a:pt x="179" y="266"/>
                    <a:pt x="176" y="244"/>
                    <a:pt x="174" y="222"/>
                  </a:cubicBezTo>
                  <a:cubicBezTo>
                    <a:pt x="171" y="222"/>
                    <a:pt x="168" y="223"/>
                    <a:pt x="165" y="223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65" y="223"/>
                    <a:pt x="165" y="224"/>
                    <a:pt x="165" y="224"/>
                  </a:cubicBezTo>
                  <a:cubicBezTo>
                    <a:pt x="166" y="233"/>
                    <a:pt x="167" y="242"/>
                    <a:pt x="168" y="250"/>
                  </a:cubicBezTo>
                  <a:cubicBezTo>
                    <a:pt x="169" y="263"/>
                    <a:pt x="170" y="275"/>
                    <a:pt x="171" y="287"/>
                  </a:cubicBezTo>
                  <a:cubicBezTo>
                    <a:pt x="172" y="291"/>
                    <a:pt x="170" y="292"/>
                    <a:pt x="167" y="292"/>
                  </a:cubicBezTo>
                  <a:cubicBezTo>
                    <a:pt x="154" y="295"/>
                    <a:pt x="47" y="317"/>
                    <a:pt x="30" y="320"/>
                  </a:cubicBezTo>
                  <a:cubicBezTo>
                    <a:pt x="20" y="323"/>
                    <a:pt x="10" y="325"/>
                    <a:pt x="0" y="326"/>
                  </a:cubicBezTo>
                  <a:cubicBezTo>
                    <a:pt x="0" y="327"/>
                    <a:pt x="0" y="326"/>
                    <a:pt x="0" y="326"/>
                  </a:cubicBezTo>
                  <a:cubicBezTo>
                    <a:pt x="1" y="329"/>
                    <a:pt x="1" y="333"/>
                    <a:pt x="1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24" y="331"/>
                    <a:pt x="46" y="326"/>
                    <a:pt x="69" y="322"/>
                  </a:cubicBezTo>
                  <a:cubicBezTo>
                    <a:pt x="86" y="318"/>
                    <a:pt x="104" y="315"/>
                    <a:pt x="121" y="311"/>
                  </a:cubicBezTo>
                  <a:cubicBezTo>
                    <a:pt x="137" y="308"/>
                    <a:pt x="153" y="305"/>
                    <a:pt x="169" y="301"/>
                  </a:cubicBezTo>
                  <a:cubicBezTo>
                    <a:pt x="170" y="301"/>
                    <a:pt x="171" y="301"/>
                    <a:pt x="173" y="301"/>
                  </a:cubicBezTo>
                  <a:cubicBezTo>
                    <a:pt x="173" y="308"/>
                    <a:pt x="174" y="315"/>
                    <a:pt x="175" y="321"/>
                  </a:cubicBezTo>
                  <a:cubicBezTo>
                    <a:pt x="177" y="341"/>
                    <a:pt x="179" y="361"/>
                    <a:pt x="181" y="380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83" y="380"/>
                    <a:pt x="186" y="380"/>
                    <a:pt x="189" y="380"/>
                  </a:cubicBezTo>
                  <a:cubicBezTo>
                    <a:pt x="190" y="380"/>
                    <a:pt x="190" y="380"/>
                    <a:pt x="191" y="380"/>
                  </a:cubicBezTo>
                  <a:cubicBezTo>
                    <a:pt x="191" y="380"/>
                    <a:pt x="190" y="380"/>
                    <a:pt x="190" y="379"/>
                  </a:cubicBezTo>
                  <a:cubicBezTo>
                    <a:pt x="189" y="365"/>
                    <a:pt x="187" y="350"/>
                    <a:pt x="186" y="336"/>
                  </a:cubicBezTo>
                  <a:cubicBezTo>
                    <a:pt x="185" y="325"/>
                    <a:pt x="184" y="313"/>
                    <a:pt x="182" y="302"/>
                  </a:cubicBezTo>
                  <a:cubicBezTo>
                    <a:pt x="182" y="301"/>
                    <a:pt x="183" y="300"/>
                    <a:pt x="183" y="299"/>
                  </a:cubicBezTo>
                  <a:cubicBezTo>
                    <a:pt x="201" y="295"/>
                    <a:pt x="220" y="291"/>
                    <a:pt x="238" y="287"/>
                  </a:cubicBezTo>
                  <a:cubicBezTo>
                    <a:pt x="256" y="283"/>
                    <a:pt x="274" y="280"/>
                    <a:pt x="293" y="276"/>
                  </a:cubicBezTo>
                  <a:cubicBezTo>
                    <a:pt x="294" y="276"/>
                    <a:pt x="295" y="276"/>
                    <a:pt x="296" y="277"/>
                  </a:cubicBezTo>
                  <a:cubicBezTo>
                    <a:pt x="302" y="280"/>
                    <a:pt x="307" y="284"/>
                    <a:pt x="313" y="288"/>
                  </a:cubicBezTo>
                  <a:cubicBezTo>
                    <a:pt x="307" y="294"/>
                    <a:pt x="301" y="300"/>
                    <a:pt x="294" y="306"/>
                  </a:cubicBezTo>
                  <a:cubicBezTo>
                    <a:pt x="267" y="333"/>
                    <a:pt x="240" y="359"/>
                    <a:pt x="213" y="386"/>
                  </a:cubicBezTo>
                  <a:cubicBezTo>
                    <a:pt x="212" y="387"/>
                    <a:pt x="211" y="387"/>
                    <a:pt x="211" y="388"/>
                  </a:cubicBezTo>
                  <a:cubicBezTo>
                    <a:pt x="213" y="390"/>
                    <a:pt x="216" y="392"/>
                    <a:pt x="218" y="395"/>
                  </a:cubicBezTo>
                  <a:cubicBezTo>
                    <a:pt x="218" y="394"/>
                    <a:pt x="218" y="394"/>
                    <a:pt x="219" y="393"/>
                  </a:cubicBezTo>
                  <a:cubicBezTo>
                    <a:pt x="252" y="361"/>
                    <a:pt x="285" y="328"/>
                    <a:pt x="318" y="296"/>
                  </a:cubicBezTo>
                  <a:cubicBezTo>
                    <a:pt x="319" y="295"/>
                    <a:pt x="320" y="294"/>
                    <a:pt x="322" y="293"/>
                  </a:cubicBezTo>
                  <a:cubicBezTo>
                    <a:pt x="337" y="303"/>
                    <a:pt x="353" y="313"/>
                    <a:pt x="368" y="323"/>
                  </a:cubicBezTo>
                  <a:cubicBezTo>
                    <a:pt x="370" y="320"/>
                    <a:pt x="371" y="318"/>
                    <a:pt x="374" y="315"/>
                  </a:cubicBezTo>
                  <a:cubicBezTo>
                    <a:pt x="373" y="315"/>
                    <a:pt x="373" y="315"/>
                    <a:pt x="373" y="315"/>
                  </a:cubicBezTo>
                  <a:cubicBezTo>
                    <a:pt x="358" y="305"/>
                    <a:pt x="344" y="296"/>
                    <a:pt x="328" y="286"/>
                  </a:cubicBezTo>
                  <a:cubicBezTo>
                    <a:pt x="334" y="280"/>
                    <a:pt x="340" y="275"/>
                    <a:pt x="345" y="269"/>
                  </a:cubicBezTo>
                  <a:cubicBezTo>
                    <a:pt x="351" y="262"/>
                    <a:pt x="359" y="263"/>
                    <a:pt x="366" y="261"/>
                  </a:cubicBezTo>
                  <a:cubicBezTo>
                    <a:pt x="384" y="257"/>
                    <a:pt x="402" y="254"/>
                    <a:pt x="420" y="250"/>
                  </a:cubicBezTo>
                  <a:cubicBezTo>
                    <a:pt x="438" y="246"/>
                    <a:pt x="455" y="243"/>
                    <a:pt x="473" y="239"/>
                  </a:cubicBezTo>
                  <a:cubicBezTo>
                    <a:pt x="488" y="236"/>
                    <a:pt x="503" y="233"/>
                    <a:pt x="517" y="230"/>
                  </a:cubicBezTo>
                  <a:cubicBezTo>
                    <a:pt x="516" y="227"/>
                    <a:pt x="516" y="224"/>
                    <a:pt x="515" y="221"/>
                  </a:cubicBezTo>
                  <a:cubicBezTo>
                    <a:pt x="466" y="231"/>
                    <a:pt x="415" y="241"/>
                    <a:pt x="363" y="252"/>
                  </a:cubicBezTo>
                  <a:cubicBezTo>
                    <a:pt x="401" y="215"/>
                    <a:pt x="437" y="179"/>
                    <a:pt x="474" y="143"/>
                  </a:cubicBezTo>
                  <a:cubicBezTo>
                    <a:pt x="491" y="161"/>
                    <a:pt x="507" y="179"/>
                    <a:pt x="523" y="196"/>
                  </a:cubicBezTo>
                  <a:cubicBezTo>
                    <a:pt x="525" y="193"/>
                    <a:pt x="527" y="191"/>
                    <a:pt x="529" y="189"/>
                  </a:cubicBezTo>
                  <a:cubicBezTo>
                    <a:pt x="514" y="172"/>
                    <a:pt x="498" y="156"/>
                    <a:pt x="483" y="139"/>
                  </a:cubicBezTo>
                  <a:cubicBezTo>
                    <a:pt x="482" y="138"/>
                    <a:pt x="482" y="135"/>
                    <a:pt x="483" y="134"/>
                  </a:cubicBezTo>
                  <a:cubicBezTo>
                    <a:pt x="493" y="124"/>
                    <a:pt x="503" y="115"/>
                    <a:pt x="513" y="105"/>
                  </a:cubicBezTo>
                  <a:cubicBezTo>
                    <a:pt x="515" y="104"/>
                    <a:pt x="516" y="103"/>
                    <a:pt x="518" y="103"/>
                  </a:cubicBezTo>
                  <a:cubicBezTo>
                    <a:pt x="537" y="104"/>
                    <a:pt x="557" y="105"/>
                    <a:pt x="577" y="106"/>
                  </a:cubicBezTo>
                  <a:cubicBezTo>
                    <a:pt x="576" y="110"/>
                    <a:pt x="575" y="114"/>
                    <a:pt x="574" y="118"/>
                  </a:cubicBezTo>
                  <a:cubicBezTo>
                    <a:pt x="568" y="139"/>
                    <a:pt x="562" y="161"/>
                    <a:pt x="556" y="182"/>
                  </a:cubicBezTo>
                  <a:cubicBezTo>
                    <a:pt x="559" y="182"/>
                    <a:pt x="562" y="183"/>
                    <a:pt x="565" y="184"/>
                  </a:cubicBezTo>
                  <a:cubicBezTo>
                    <a:pt x="567" y="179"/>
                    <a:pt x="569" y="173"/>
                    <a:pt x="570" y="168"/>
                  </a:cubicBezTo>
                  <a:cubicBezTo>
                    <a:pt x="574" y="156"/>
                    <a:pt x="577" y="144"/>
                    <a:pt x="580" y="132"/>
                  </a:cubicBezTo>
                  <a:cubicBezTo>
                    <a:pt x="582" y="124"/>
                    <a:pt x="584" y="117"/>
                    <a:pt x="586" y="109"/>
                  </a:cubicBezTo>
                  <a:cubicBezTo>
                    <a:pt x="587" y="106"/>
                    <a:pt x="589" y="106"/>
                    <a:pt x="591" y="106"/>
                  </a:cubicBezTo>
                  <a:cubicBezTo>
                    <a:pt x="619" y="108"/>
                    <a:pt x="646" y="109"/>
                    <a:pt x="673" y="110"/>
                  </a:cubicBezTo>
                  <a:cubicBezTo>
                    <a:pt x="698" y="111"/>
                    <a:pt x="724" y="112"/>
                    <a:pt x="750" y="114"/>
                  </a:cubicBezTo>
                  <a:cubicBezTo>
                    <a:pt x="750" y="114"/>
                    <a:pt x="750" y="114"/>
                    <a:pt x="751" y="114"/>
                  </a:cubicBezTo>
                  <a:cubicBezTo>
                    <a:pt x="750" y="113"/>
                    <a:pt x="750" y="112"/>
                    <a:pt x="750" y="111"/>
                  </a:cubicBezTo>
                  <a:cubicBezTo>
                    <a:pt x="750" y="108"/>
                    <a:pt x="751" y="106"/>
                    <a:pt x="751" y="104"/>
                  </a:cubicBezTo>
                  <a:cubicBezTo>
                    <a:pt x="751" y="104"/>
                    <a:pt x="751" y="104"/>
                    <a:pt x="751" y="104"/>
                  </a:cubicBezTo>
                  <a:cubicBezTo>
                    <a:pt x="722" y="103"/>
                    <a:pt x="694" y="101"/>
                    <a:pt x="666" y="100"/>
                  </a:cubicBezTo>
                  <a:cubicBezTo>
                    <a:pt x="642" y="99"/>
                    <a:pt x="618" y="98"/>
                    <a:pt x="594" y="97"/>
                  </a:cubicBezTo>
                  <a:cubicBezTo>
                    <a:pt x="593" y="97"/>
                    <a:pt x="592" y="97"/>
                    <a:pt x="590" y="96"/>
                  </a:cubicBezTo>
                  <a:cubicBezTo>
                    <a:pt x="593" y="87"/>
                    <a:pt x="596" y="77"/>
                    <a:pt x="598" y="68"/>
                  </a:cubicBezTo>
                  <a:cubicBezTo>
                    <a:pt x="601" y="58"/>
                    <a:pt x="604" y="49"/>
                    <a:pt x="606" y="40"/>
                  </a:cubicBezTo>
                  <a:cubicBezTo>
                    <a:pt x="606" y="38"/>
                    <a:pt x="607" y="37"/>
                    <a:pt x="607" y="36"/>
                  </a:cubicBezTo>
                  <a:cubicBezTo>
                    <a:pt x="604" y="36"/>
                    <a:pt x="601" y="35"/>
                    <a:pt x="598" y="34"/>
                  </a:cubicBezTo>
                  <a:cubicBezTo>
                    <a:pt x="598" y="35"/>
                    <a:pt x="598" y="36"/>
                    <a:pt x="597" y="37"/>
                  </a:cubicBezTo>
                  <a:cubicBezTo>
                    <a:pt x="594" y="48"/>
                    <a:pt x="591" y="59"/>
                    <a:pt x="588" y="71"/>
                  </a:cubicBezTo>
                  <a:cubicBezTo>
                    <a:pt x="585" y="79"/>
                    <a:pt x="583" y="88"/>
                    <a:pt x="580" y="96"/>
                  </a:cubicBezTo>
                  <a:cubicBezTo>
                    <a:pt x="562" y="95"/>
                    <a:pt x="544" y="95"/>
                    <a:pt x="525" y="93"/>
                  </a:cubicBezTo>
                  <a:cubicBezTo>
                    <a:pt x="547" y="72"/>
                    <a:pt x="569" y="50"/>
                    <a:pt x="591" y="29"/>
                  </a:cubicBezTo>
                  <a:cubicBezTo>
                    <a:pt x="588" y="27"/>
                    <a:pt x="586" y="24"/>
                    <a:pt x="584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62" y="44"/>
                    <a:pt x="540" y="65"/>
                    <a:pt x="519" y="87"/>
                  </a:cubicBezTo>
                  <a:cubicBezTo>
                    <a:pt x="514" y="92"/>
                    <a:pt x="509" y="93"/>
                    <a:pt x="502" y="93"/>
                  </a:cubicBezTo>
                  <a:cubicBezTo>
                    <a:pt x="483" y="91"/>
                    <a:pt x="464" y="91"/>
                    <a:pt x="446" y="90"/>
                  </a:cubicBezTo>
                  <a:cubicBezTo>
                    <a:pt x="440" y="90"/>
                    <a:pt x="436" y="88"/>
                    <a:pt x="432" y="84"/>
                  </a:cubicBezTo>
                  <a:cubicBezTo>
                    <a:pt x="406" y="56"/>
                    <a:pt x="380" y="28"/>
                    <a:pt x="354" y="0"/>
                  </a:cubicBezTo>
                  <a:cubicBezTo>
                    <a:pt x="352" y="3"/>
                    <a:pt x="350" y="5"/>
                    <a:pt x="348" y="7"/>
                  </a:cubicBezTo>
                  <a:cubicBezTo>
                    <a:pt x="373" y="34"/>
                    <a:pt x="398" y="61"/>
                    <a:pt x="424" y="89"/>
                  </a:cubicBezTo>
                  <a:cubicBezTo>
                    <a:pt x="366" y="86"/>
                    <a:pt x="310" y="84"/>
                    <a:pt x="252" y="81"/>
                  </a:cubicBezTo>
                  <a:cubicBezTo>
                    <a:pt x="258" y="74"/>
                    <a:pt x="262" y="68"/>
                    <a:pt x="267" y="62"/>
                  </a:cubicBezTo>
                  <a:cubicBezTo>
                    <a:pt x="280" y="45"/>
                    <a:pt x="293" y="28"/>
                    <a:pt x="306" y="11"/>
                  </a:cubicBezTo>
                  <a:cubicBezTo>
                    <a:pt x="307" y="10"/>
                    <a:pt x="308" y="10"/>
                    <a:pt x="308" y="9"/>
                  </a:cubicBezTo>
                  <a:cubicBezTo>
                    <a:pt x="305" y="7"/>
                    <a:pt x="303" y="5"/>
                    <a:pt x="301" y="3"/>
                  </a:cubicBezTo>
                  <a:cubicBezTo>
                    <a:pt x="300" y="4"/>
                    <a:pt x="300" y="5"/>
                    <a:pt x="299" y="6"/>
                  </a:cubicBezTo>
                  <a:cubicBezTo>
                    <a:pt x="280" y="30"/>
                    <a:pt x="262" y="54"/>
                    <a:pt x="243" y="78"/>
                  </a:cubicBezTo>
                  <a:cubicBezTo>
                    <a:pt x="242" y="79"/>
                    <a:pt x="239" y="80"/>
                    <a:pt x="237" y="80"/>
                  </a:cubicBezTo>
                  <a:cubicBezTo>
                    <a:pt x="213" y="79"/>
                    <a:pt x="188" y="78"/>
                    <a:pt x="163" y="77"/>
                  </a:cubicBezTo>
                  <a:cubicBezTo>
                    <a:pt x="136" y="76"/>
                    <a:pt x="109" y="75"/>
                    <a:pt x="82" y="73"/>
                  </a:cubicBezTo>
                  <a:cubicBezTo>
                    <a:pt x="67" y="73"/>
                    <a:pt x="52" y="72"/>
                    <a:pt x="37" y="71"/>
                  </a:cubicBezTo>
                  <a:cubicBezTo>
                    <a:pt x="35" y="71"/>
                    <a:pt x="33" y="71"/>
                    <a:pt x="32" y="71"/>
                  </a:cubicBezTo>
                  <a:cubicBezTo>
                    <a:pt x="29" y="71"/>
                    <a:pt x="27" y="71"/>
                    <a:pt x="25" y="70"/>
                  </a:cubicBezTo>
                  <a:cubicBezTo>
                    <a:pt x="25" y="72"/>
                    <a:pt x="25" y="73"/>
                    <a:pt x="25" y="75"/>
                  </a:cubicBezTo>
                  <a:cubicBezTo>
                    <a:pt x="25" y="77"/>
                    <a:pt x="25" y="79"/>
                    <a:pt x="25" y="80"/>
                  </a:cubicBezTo>
                  <a:cubicBezTo>
                    <a:pt x="94" y="83"/>
                    <a:pt x="163" y="87"/>
                    <a:pt x="234" y="90"/>
                  </a:cubicBezTo>
                  <a:cubicBezTo>
                    <a:pt x="216" y="112"/>
                    <a:pt x="200" y="134"/>
                    <a:pt x="183" y="156"/>
                  </a:cubicBezTo>
                  <a:close/>
                  <a:moveTo>
                    <a:pt x="320" y="280"/>
                  </a:moveTo>
                  <a:cubicBezTo>
                    <a:pt x="316" y="278"/>
                    <a:pt x="313" y="276"/>
                    <a:pt x="308" y="273"/>
                  </a:cubicBezTo>
                  <a:cubicBezTo>
                    <a:pt x="317" y="271"/>
                    <a:pt x="324" y="270"/>
                    <a:pt x="332" y="268"/>
                  </a:cubicBezTo>
                  <a:cubicBezTo>
                    <a:pt x="328" y="272"/>
                    <a:pt x="324" y="276"/>
                    <a:pt x="320" y="280"/>
                  </a:cubicBezTo>
                  <a:close/>
                  <a:moveTo>
                    <a:pt x="448" y="100"/>
                  </a:moveTo>
                  <a:cubicBezTo>
                    <a:pt x="466" y="100"/>
                    <a:pt x="483" y="101"/>
                    <a:pt x="500" y="102"/>
                  </a:cubicBezTo>
                  <a:cubicBezTo>
                    <a:pt x="492" y="111"/>
                    <a:pt x="483" y="120"/>
                    <a:pt x="474" y="130"/>
                  </a:cubicBezTo>
                  <a:cubicBezTo>
                    <a:pt x="465" y="120"/>
                    <a:pt x="456" y="110"/>
                    <a:pt x="447" y="100"/>
                  </a:cubicBezTo>
                  <a:cubicBezTo>
                    <a:pt x="448" y="100"/>
                    <a:pt x="448" y="100"/>
                    <a:pt x="448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 441">
              <a:extLst>
                <a:ext uri="{FF2B5EF4-FFF2-40B4-BE49-F238E27FC236}">
                  <a16:creationId xmlns:a16="http://schemas.microsoft.com/office/drawing/2014/main" id="{7FFD2F56-2664-45BE-A367-FC68B67FD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823" y="3347348"/>
              <a:ext cx="1021759" cy="765820"/>
            </a:xfrm>
            <a:custGeom>
              <a:avLst/>
              <a:gdLst>
                <a:gd name="T0" fmla="*/ 112 w 255"/>
                <a:gd name="T1" fmla="*/ 132 h 191"/>
                <a:gd name="T2" fmla="*/ 114 w 255"/>
                <a:gd name="T3" fmla="*/ 127 h 191"/>
                <a:gd name="T4" fmla="*/ 210 w 255"/>
                <a:gd name="T5" fmla="*/ 84 h 191"/>
                <a:gd name="T6" fmla="*/ 255 w 255"/>
                <a:gd name="T7" fmla="*/ 65 h 191"/>
                <a:gd name="T8" fmla="*/ 251 w 255"/>
                <a:gd name="T9" fmla="*/ 56 h 191"/>
                <a:gd name="T10" fmla="*/ 109 w 255"/>
                <a:gd name="T11" fmla="*/ 119 h 191"/>
                <a:gd name="T12" fmla="*/ 103 w 255"/>
                <a:gd name="T13" fmla="*/ 100 h 191"/>
                <a:gd name="T14" fmla="*/ 89 w 255"/>
                <a:gd name="T15" fmla="*/ 50 h 191"/>
                <a:gd name="T16" fmla="*/ 76 w 255"/>
                <a:gd name="T17" fmla="*/ 1 h 191"/>
                <a:gd name="T18" fmla="*/ 76 w 255"/>
                <a:gd name="T19" fmla="*/ 0 h 191"/>
                <a:gd name="T20" fmla="*/ 65 w 255"/>
                <a:gd name="T21" fmla="*/ 3 h 191"/>
                <a:gd name="T22" fmla="*/ 69 w 255"/>
                <a:gd name="T23" fmla="*/ 12 h 191"/>
                <a:gd name="T24" fmla="*/ 85 w 255"/>
                <a:gd name="T25" fmla="*/ 70 h 191"/>
                <a:gd name="T26" fmla="*/ 100 w 255"/>
                <a:gd name="T27" fmla="*/ 123 h 191"/>
                <a:gd name="T28" fmla="*/ 0 w 255"/>
                <a:gd name="T29" fmla="*/ 168 h 191"/>
                <a:gd name="T30" fmla="*/ 4 w 255"/>
                <a:gd name="T31" fmla="*/ 177 h 191"/>
                <a:gd name="T32" fmla="*/ 10 w 255"/>
                <a:gd name="T33" fmla="*/ 174 h 191"/>
                <a:gd name="T34" fmla="*/ 77 w 255"/>
                <a:gd name="T35" fmla="*/ 144 h 191"/>
                <a:gd name="T36" fmla="*/ 102 w 255"/>
                <a:gd name="T37" fmla="*/ 132 h 191"/>
                <a:gd name="T38" fmla="*/ 118 w 255"/>
                <a:gd name="T39" fmla="*/ 190 h 191"/>
                <a:gd name="T40" fmla="*/ 118 w 255"/>
                <a:gd name="T41" fmla="*/ 191 h 191"/>
                <a:gd name="T42" fmla="*/ 128 w 255"/>
                <a:gd name="T43" fmla="*/ 189 h 191"/>
                <a:gd name="T44" fmla="*/ 127 w 255"/>
                <a:gd name="T45" fmla="*/ 187 h 191"/>
                <a:gd name="T46" fmla="*/ 112 w 255"/>
                <a:gd name="T47" fmla="*/ 13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191">
                  <a:moveTo>
                    <a:pt x="112" y="132"/>
                  </a:moveTo>
                  <a:cubicBezTo>
                    <a:pt x="111" y="130"/>
                    <a:pt x="112" y="128"/>
                    <a:pt x="114" y="127"/>
                  </a:cubicBezTo>
                  <a:cubicBezTo>
                    <a:pt x="146" y="113"/>
                    <a:pt x="178" y="98"/>
                    <a:pt x="210" y="84"/>
                  </a:cubicBezTo>
                  <a:cubicBezTo>
                    <a:pt x="225" y="78"/>
                    <a:pt x="240" y="71"/>
                    <a:pt x="255" y="65"/>
                  </a:cubicBezTo>
                  <a:cubicBezTo>
                    <a:pt x="253" y="62"/>
                    <a:pt x="251" y="59"/>
                    <a:pt x="251" y="56"/>
                  </a:cubicBezTo>
                  <a:cubicBezTo>
                    <a:pt x="204" y="77"/>
                    <a:pt x="156" y="98"/>
                    <a:pt x="109" y="119"/>
                  </a:cubicBezTo>
                  <a:cubicBezTo>
                    <a:pt x="107" y="113"/>
                    <a:pt x="105" y="107"/>
                    <a:pt x="103" y="100"/>
                  </a:cubicBezTo>
                  <a:cubicBezTo>
                    <a:pt x="98" y="84"/>
                    <a:pt x="94" y="67"/>
                    <a:pt x="89" y="50"/>
                  </a:cubicBezTo>
                  <a:cubicBezTo>
                    <a:pt x="85" y="34"/>
                    <a:pt x="80" y="18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3" y="2"/>
                    <a:pt x="69" y="3"/>
                    <a:pt x="65" y="3"/>
                  </a:cubicBezTo>
                  <a:cubicBezTo>
                    <a:pt x="67" y="5"/>
                    <a:pt x="67" y="7"/>
                    <a:pt x="69" y="12"/>
                  </a:cubicBezTo>
                  <a:cubicBezTo>
                    <a:pt x="74" y="31"/>
                    <a:pt x="80" y="50"/>
                    <a:pt x="85" y="70"/>
                  </a:cubicBezTo>
                  <a:cubicBezTo>
                    <a:pt x="90" y="87"/>
                    <a:pt x="95" y="105"/>
                    <a:pt x="100" y="123"/>
                  </a:cubicBezTo>
                  <a:cubicBezTo>
                    <a:pt x="66" y="138"/>
                    <a:pt x="33" y="153"/>
                    <a:pt x="0" y="168"/>
                  </a:cubicBezTo>
                  <a:cubicBezTo>
                    <a:pt x="2" y="170"/>
                    <a:pt x="4" y="173"/>
                    <a:pt x="4" y="177"/>
                  </a:cubicBezTo>
                  <a:cubicBezTo>
                    <a:pt x="6" y="176"/>
                    <a:pt x="7" y="175"/>
                    <a:pt x="10" y="174"/>
                  </a:cubicBezTo>
                  <a:cubicBezTo>
                    <a:pt x="32" y="164"/>
                    <a:pt x="55" y="154"/>
                    <a:pt x="77" y="144"/>
                  </a:cubicBezTo>
                  <a:cubicBezTo>
                    <a:pt x="85" y="140"/>
                    <a:pt x="94" y="136"/>
                    <a:pt x="102" y="132"/>
                  </a:cubicBezTo>
                  <a:cubicBezTo>
                    <a:pt x="108" y="152"/>
                    <a:pt x="113" y="171"/>
                    <a:pt x="118" y="190"/>
                  </a:cubicBezTo>
                  <a:cubicBezTo>
                    <a:pt x="118" y="190"/>
                    <a:pt x="118" y="191"/>
                    <a:pt x="118" y="191"/>
                  </a:cubicBezTo>
                  <a:cubicBezTo>
                    <a:pt x="121" y="190"/>
                    <a:pt x="125" y="189"/>
                    <a:pt x="128" y="189"/>
                  </a:cubicBezTo>
                  <a:cubicBezTo>
                    <a:pt x="128" y="188"/>
                    <a:pt x="127" y="188"/>
                    <a:pt x="127" y="187"/>
                  </a:cubicBezTo>
                  <a:cubicBezTo>
                    <a:pt x="122" y="169"/>
                    <a:pt x="117" y="150"/>
                    <a:pt x="112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 442">
              <a:extLst>
                <a:ext uri="{FF2B5EF4-FFF2-40B4-BE49-F238E27FC236}">
                  <a16:creationId xmlns:a16="http://schemas.microsoft.com/office/drawing/2014/main" id="{4518F3C9-2976-450C-A67D-A1B45EA3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909" y="3093408"/>
              <a:ext cx="473889" cy="119972"/>
            </a:xfrm>
            <a:custGeom>
              <a:avLst/>
              <a:gdLst>
                <a:gd name="T0" fmla="*/ 55 w 118"/>
                <a:gd name="T1" fmla="*/ 19 h 30"/>
                <a:gd name="T2" fmla="*/ 111 w 118"/>
                <a:gd name="T3" fmla="*/ 29 h 30"/>
                <a:gd name="T4" fmla="*/ 117 w 118"/>
                <a:gd name="T5" fmla="*/ 30 h 30"/>
                <a:gd name="T6" fmla="*/ 117 w 118"/>
                <a:gd name="T7" fmla="*/ 30 h 30"/>
                <a:gd name="T8" fmla="*/ 118 w 118"/>
                <a:gd name="T9" fmla="*/ 21 h 30"/>
                <a:gd name="T10" fmla="*/ 2 w 118"/>
                <a:gd name="T11" fmla="*/ 0 h 30"/>
                <a:gd name="T12" fmla="*/ 0 w 118"/>
                <a:gd name="T13" fmla="*/ 10 h 30"/>
                <a:gd name="T14" fmla="*/ 1 w 118"/>
                <a:gd name="T15" fmla="*/ 10 h 30"/>
                <a:gd name="T16" fmla="*/ 55 w 118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0">
                  <a:moveTo>
                    <a:pt x="55" y="19"/>
                  </a:moveTo>
                  <a:cubicBezTo>
                    <a:pt x="73" y="22"/>
                    <a:pt x="92" y="26"/>
                    <a:pt x="111" y="29"/>
                  </a:cubicBezTo>
                  <a:cubicBezTo>
                    <a:pt x="113" y="29"/>
                    <a:pt x="115" y="29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27"/>
                    <a:pt x="117" y="24"/>
                    <a:pt x="118" y="21"/>
                  </a:cubicBezTo>
                  <a:cubicBezTo>
                    <a:pt x="81" y="14"/>
                    <a:pt x="41" y="7"/>
                    <a:pt x="2" y="0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9" y="13"/>
                    <a:pt x="37" y="16"/>
                    <a:pt x="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 443">
              <a:extLst>
                <a:ext uri="{FF2B5EF4-FFF2-40B4-BE49-F238E27FC236}">
                  <a16:creationId xmlns:a16="http://schemas.microsoft.com/office/drawing/2014/main" id="{D3AE5A6E-4245-4E3C-81AB-7BC9A2B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640" y="3651277"/>
              <a:ext cx="327922" cy="861797"/>
            </a:xfrm>
            <a:custGeom>
              <a:avLst/>
              <a:gdLst>
                <a:gd name="T0" fmla="*/ 41 w 82"/>
                <a:gd name="T1" fmla="*/ 122 h 215"/>
                <a:gd name="T2" fmla="*/ 56 w 82"/>
                <a:gd name="T3" fmla="*/ 78 h 215"/>
                <a:gd name="T4" fmla="*/ 78 w 82"/>
                <a:gd name="T5" fmla="*/ 15 h 215"/>
                <a:gd name="T6" fmla="*/ 81 w 82"/>
                <a:gd name="T7" fmla="*/ 7 h 215"/>
                <a:gd name="T8" fmla="*/ 82 w 82"/>
                <a:gd name="T9" fmla="*/ 4 h 215"/>
                <a:gd name="T10" fmla="*/ 74 w 82"/>
                <a:gd name="T11" fmla="*/ 0 h 215"/>
                <a:gd name="T12" fmla="*/ 54 w 82"/>
                <a:gd name="T13" fmla="*/ 57 h 215"/>
                <a:gd name="T14" fmla="*/ 3 w 82"/>
                <a:gd name="T15" fmla="*/ 202 h 215"/>
                <a:gd name="T16" fmla="*/ 0 w 82"/>
                <a:gd name="T17" fmla="*/ 211 h 215"/>
                <a:gd name="T18" fmla="*/ 0 w 82"/>
                <a:gd name="T19" fmla="*/ 211 h 215"/>
                <a:gd name="T20" fmla="*/ 9 w 82"/>
                <a:gd name="T21" fmla="*/ 215 h 215"/>
                <a:gd name="T22" fmla="*/ 18 w 82"/>
                <a:gd name="T23" fmla="*/ 186 h 215"/>
                <a:gd name="T24" fmla="*/ 41 w 82"/>
                <a:gd name="T25" fmla="*/ 12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215">
                  <a:moveTo>
                    <a:pt x="41" y="122"/>
                  </a:moveTo>
                  <a:cubicBezTo>
                    <a:pt x="46" y="108"/>
                    <a:pt x="51" y="93"/>
                    <a:pt x="56" y="78"/>
                  </a:cubicBezTo>
                  <a:cubicBezTo>
                    <a:pt x="64" y="57"/>
                    <a:pt x="71" y="36"/>
                    <a:pt x="78" y="15"/>
                  </a:cubicBezTo>
                  <a:cubicBezTo>
                    <a:pt x="79" y="12"/>
                    <a:pt x="80" y="10"/>
                    <a:pt x="81" y="7"/>
                  </a:cubicBezTo>
                  <a:cubicBezTo>
                    <a:pt x="81" y="6"/>
                    <a:pt x="82" y="5"/>
                    <a:pt x="82" y="4"/>
                  </a:cubicBezTo>
                  <a:cubicBezTo>
                    <a:pt x="79" y="3"/>
                    <a:pt x="76" y="2"/>
                    <a:pt x="74" y="0"/>
                  </a:cubicBezTo>
                  <a:cubicBezTo>
                    <a:pt x="67" y="19"/>
                    <a:pt x="60" y="38"/>
                    <a:pt x="54" y="57"/>
                  </a:cubicBezTo>
                  <a:cubicBezTo>
                    <a:pt x="48" y="72"/>
                    <a:pt x="10" y="181"/>
                    <a:pt x="3" y="202"/>
                  </a:cubicBezTo>
                  <a:cubicBezTo>
                    <a:pt x="2" y="205"/>
                    <a:pt x="1" y="208"/>
                    <a:pt x="0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3" y="212"/>
                    <a:pt x="6" y="213"/>
                    <a:pt x="9" y="215"/>
                  </a:cubicBezTo>
                  <a:cubicBezTo>
                    <a:pt x="12" y="205"/>
                    <a:pt x="15" y="196"/>
                    <a:pt x="18" y="186"/>
                  </a:cubicBezTo>
                  <a:cubicBezTo>
                    <a:pt x="26" y="165"/>
                    <a:pt x="33" y="143"/>
                    <a:pt x="41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Freeform 444">
              <a:extLst>
                <a:ext uri="{FF2B5EF4-FFF2-40B4-BE49-F238E27FC236}">
                  <a16:creationId xmlns:a16="http://schemas.microsoft.com/office/drawing/2014/main" id="{AB15B833-790C-4E91-8F31-52DB1170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1" y="2411570"/>
              <a:ext cx="347918" cy="477888"/>
            </a:xfrm>
            <a:custGeom>
              <a:avLst/>
              <a:gdLst>
                <a:gd name="T0" fmla="*/ 80 w 87"/>
                <a:gd name="T1" fmla="*/ 119 h 119"/>
                <a:gd name="T2" fmla="*/ 87 w 87"/>
                <a:gd name="T3" fmla="*/ 113 h 119"/>
                <a:gd name="T4" fmla="*/ 86 w 87"/>
                <a:gd name="T5" fmla="*/ 112 h 119"/>
                <a:gd name="T6" fmla="*/ 8 w 87"/>
                <a:gd name="T7" fmla="*/ 1 h 119"/>
                <a:gd name="T8" fmla="*/ 8 w 87"/>
                <a:gd name="T9" fmla="*/ 0 h 119"/>
                <a:gd name="T10" fmla="*/ 0 w 87"/>
                <a:gd name="T11" fmla="*/ 5 h 119"/>
                <a:gd name="T12" fmla="*/ 80 w 87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19">
                  <a:moveTo>
                    <a:pt x="80" y="119"/>
                  </a:moveTo>
                  <a:cubicBezTo>
                    <a:pt x="82" y="117"/>
                    <a:pt x="84" y="115"/>
                    <a:pt x="87" y="113"/>
                  </a:cubicBezTo>
                  <a:cubicBezTo>
                    <a:pt x="87" y="113"/>
                    <a:pt x="86" y="112"/>
                    <a:pt x="86" y="112"/>
                  </a:cubicBezTo>
                  <a:cubicBezTo>
                    <a:pt x="60" y="75"/>
                    <a:pt x="34" y="38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3" y="4"/>
                    <a:pt x="0" y="5"/>
                  </a:cubicBezTo>
                  <a:cubicBezTo>
                    <a:pt x="26" y="43"/>
                    <a:pt x="53" y="81"/>
                    <a:pt x="80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 445">
              <a:extLst>
                <a:ext uri="{FF2B5EF4-FFF2-40B4-BE49-F238E27FC236}">
                  <a16:creationId xmlns:a16="http://schemas.microsoft.com/office/drawing/2014/main" id="{20F0EF8B-1D72-4CD6-A493-FD215627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819" y="4109168"/>
              <a:ext cx="379910" cy="123971"/>
            </a:xfrm>
            <a:custGeom>
              <a:avLst/>
              <a:gdLst>
                <a:gd name="T0" fmla="*/ 95 w 95"/>
                <a:gd name="T1" fmla="*/ 21 h 31"/>
                <a:gd name="T2" fmla="*/ 56 w 95"/>
                <a:gd name="T3" fmla="*/ 12 h 31"/>
                <a:gd name="T4" fmla="*/ 2 w 95"/>
                <a:gd name="T5" fmla="*/ 0 h 31"/>
                <a:gd name="T6" fmla="*/ 0 w 95"/>
                <a:gd name="T7" fmla="*/ 9 h 31"/>
                <a:gd name="T8" fmla="*/ 93 w 95"/>
                <a:gd name="T9" fmla="*/ 31 h 31"/>
                <a:gd name="T10" fmla="*/ 95 w 95"/>
                <a:gd name="T11" fmla="*/ 21 h 31"/>
                <a:gd name="T12" fmla="*/ 95 w 95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1">
                  <a:moveTo>
                    <a:pt x="95" y="21"/>
                  </a:moveTo>
                  <a:cubicBezTo>
                    <a:pt x="82" y="18"/>
                    <a:pt x="69" y="15"/>
                    <a:pt x="56" y="12"/>
                  </a:cubicBezTo>
                  <a:cubicBezTo>
                    <a:pt x="38" y="8"/>
                    <a:pt x="20" y="4"/>
                    <a:pt x="2" y="0"/>
                  </a:cubicBezTo>
                  <a:cubicBezTo>
                    <a:pt x="2" y="4"/>
                    <a:pt x="1" y="7"/>
                    <a:pt x="0" y="9"/>
                  </a:cubicBezTo>
                  <a:cubicBezTo>
                    <a:pt x="31" y="17"/>
                    <a:pt x="62" y="24"/>
                    <a:pt x="93" y="31"/>
                  </a:cubicBezTo>
                  <a:cubicBezTo>
                    <a:pt x="93" y="28"/>
                    <a:pt x="94" y="24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 446">
              <a:extLst>
                <a:ext uri="{FF2B5EF4-FFF2-40B4-BE49-F238E27FC236}">
                  <a16:creationId xmlns:a16="http://schemas.microsoft.com/office/drawing/2014/main" id="{270EFA30-E829-4226-BC54-8A530A95B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399" y="4763014"/>
              <a:ext cx="1001764" cy="849800"/>
            </a:xfrm>
            <a:custGeom>
              <a:avLst/>
              <a:gdLst>
                <a:gd name="T0" fmla="*/ 250 w 250"/>
                <a:gd name="T1" fmla="*/ 205 h 212"/>
                <a:gd name="T2" fmla="*/ 195 w 250"/>
                <a:gd name="T3" fmla="*/ 158 h 212"/>
                <a:gd name="T4" fmla="*/ 86 w 250"/>
                <a:gd name="T5" fmla="*/ 67 h 212"/>
                <a:gd name="T6" fmla="*/ 7 w 250"/>
                <a:gd name="T7" fmla="*/ 1 h 212"/>
                <a:gd name="T8" fmla="*/ 6 w 250"/>
                <a:gd name="T9" fmla="*/ 0 h 212"/>
                <a:gd name="T10" fmla="*/ 0 w 250"/>
                <a:gd name="T11" fmla="*/ 7 h 212"/>
                <a:gd name="T12" fmla="*/ 244 w 250"/>
                <a:gd name="T13" fmla="*/ 212 h 212"/>
                <a:gd name="T14" fmla="*/ 250 w 250"/>
                <a:gd name="T15" fmla="*/ 205 h 212"/>
                <a:gd name="T16" fmla="*/ 250 w 250"/>
                <a:gd name="T17" fmla="*/ 2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12">
                  <a:moveTo>
                    <a:pt x="250" y="205"/>
                  </a:moveTo>
                  <a:cubicBezTo>
                    <a:pt x="232" y="189"/>
                    <a:pt x="213" y="174"/>
                    <a:pt x="195" y="158"/>
                  </a:cubicBezTo>
                  <a:cubicBezTo>
                    <a:pt x="159" y="128"/>
                    <a:pt x="122" y="98"/>
                    <a:pt x="86" y="67"/>
                  </a:cubicBezTo>
                  <a:cubicBezTo>
                    <a:pt x="60" y="45"/>
                    <a:pt x="34" y="23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ubicBezTo>
                    <a:pt x="81" y="75"/>
                    <a:pt x="163" y="144"/>
                    <a:pt x="244" y="212"/>
                  </a:cubicBezTo>
                  <a:cubicBezTo>
                    <a:pt x="246" y="209"/>
                    <a:pt x="248" y="207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 447">
              <a:extLst>
                <a:ext uri="{FF2B5EF4-FFF2-40B4-BE49-F238E27FC236}">
                  <a16:creationId xmlns:a16="http://schemas.microsoft.com/office/drawing/2014/main" id="{D2C75B3A-836D-457C-B411-76D5714F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131" y="5098934"/>
              <a:ext cx="577864" cy="219948"/>
            </a:xfrm>
            <a:custGeom>
              <a:avLst/>
              <a:gdLst>
                <a:gd name="T0" fmla="*/ 140 w 144"/>
                <a:gd name="T1" fmla="*/ 0 h 55"/>
                <a:gd name="T2" fmla="*/ 86 w 144"/>
                <a:gd name="T3" fmla="*/ 18 h 55"/>
                <a:gd name="T4" fmla="*/ 37 w 144"/>
                <a:gd name="T5" fmla="*/ 34 h 55"/>
                <a:gd name="T6" fmla="*/ 0 w 144"/>
                <a:gd name="T7" fmla="*/ 47 h 55"/>
                <a:gd name="T8" fmla="*/ 0 w 144"/>
                <a:gd name="T9" fmla="*/ 47 h 55"/>
                <a:gd name="T10" fmla="*/ 3 w 144"/>
                <a:gd name="T11" fmla="*/ 55 h 55"/>
                <a:gd name="T12" fmla="*/ 144 w 144"/>
                <a:gd name="T13" fmla="*/ 11 h 55"/>
                <a:gd name="T14" fmla="*/ 141 w 144"/>
                <a:gd name="T15" fmla="*/ 0 h 55"/>
                <a:gd name="T16" fmla="*/ 140 w 144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5">
                  <a:moveTo>
                    <a:pt x="140" y="0"/>
                  </a:moveTo>
                  <a:cubicBezTo>
                    <a:pt x="122" y="6"/>
                    <a:pt x="104" y="12"/>
                    <a:pt x="86" y="18"/>
                  </a:cubicBezTo>
                  <a:cubicBezTo>
                    <a:pt x="70" y="23"/>
                    <a:pt x="53" y="29"/>
                    <a:pt x="37" y="34"/>
                  </a:cubicBezTo>
                  <a:cubicBezTo>
                    <a:pt x="24" y="38"/>
                    <a:pt x="12" y="4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9"/>
                    <a:pt x="2" y="52"/>
                    <a:pt x="3" y="55"/>
                  </a:cubicBezTo>
                  <a:cubicBezTo>
                    <a:pt x="36" y="45"/>
                    <a:pt x="124" y="15"/>
                    <a:pt x="144" y="11"/>
                  </a:cubicBezTo>
                  <a:cubicBezTo>
                    <a:pt x="143" y="7"/>
                    <a:pt x="141" y="4"/>
                    <a:pt x="141" y="0"/>
                  </a:cubicBezTo>
                  <a:cubicBezTo>
                    <a:pt x="141" y="0"/>
                    <a:pt x="141" y="0"/>
                    <a:pt x="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Freeform 448">
              <a:extLst>
                <a:ext uri="{FF2B5EF4-FFF2-40B4-BE49-F238E27FC236}">
                  <a16:creationId xmlns:a16="http://schemas.microsoft.com/office/drawing/2014/main" id="{655B3B23-E5F9-4EF8-AB5C-DFE427D5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959" y="4321118"/>
              <a:ext cx="239943" cy="629852"/>
            </a:xfrm>
            <a:custGeom>
              <a:avLst/>
              <a:gdLst>
                <a:gd name="T0" fmla="*/ 37 w 60"/>
                <a:gd name="T1" fmla="*/ 45 h 157"/>
                <a:gd name="T2" fmla="*/ 17 w 60"/>
                <a:gd name="T3" fmla="*/ 103 h 157"/>
                <a:gd name="T4" fmla="*/ 0 w 60"/>
                <a:gd name="T5" fmla="*/ 154 h 157"/>
                <a:gd name="T6" fmla="*/ 9 w 60"/>
                <a:gd name="T7" fmla="*/ 157 h 157"/>
                <a:gd name="T8" fmla="*/ 9 w 60"/>
                <a:gd name="T9" fmla="*/ 157 h 157"/>
                <a:gd name="T10" fmla="*/ 60 w 60"/>
                <a:gd name="T11" fmla="*/ 3 h 157"/>
                <a:gd name="T12" fmla="*/ 52 w 60"/>
                <a:gd name="T13" fmla="*/ 0 h 157"/>
                <a:gd name="T14" fmla="*/ 37 w 60"/>
                <a:gd name="T15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57">
                  <a:moveTo>
                    <a:pt x="37" y="45"/>
                  </a:moveTo>
                  <a:cubicBezTo>
                    <a:pt x="30" y="64"/>
                    <a:pt x="24" y="84"/>
                    <a:pt x="17" y="103"/>
                  </a:cubicBezTo>
                  <a:cubicBezTo>
                    <a:pt x="12" y="120"/>
                    <a:pt x="6" y="137"/>
                    <a:pt x="0" y="154"/>
                  </a:cubicBezTo>
                  <a:cubicBezTo>
                    <a:pt x="3" y="154"/>
                    <a:pt x="7" y="155"/>
                    <a:pt x="9" y="157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26" y="106"/>
                    <a:pt x="43" y="54"/>
                    <a:pt x="60" y="3"/>
                  </a:cubicBezTo>
                  <a:cubicBezTo>
                    <a:pt x="57" y="2"/>
                    <a:pt x="54" y="1"/>
                    <a:pt x="52" y="0"/>
                  </a:cubicBezTo>
                  <a:cubicBezTo>
                    <a:pt x="47" y="15"/>
                    <a:pt x="42" y="30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 449">
              <a:extLst>
                <a:ext uri="{FF2B5EF4-FFF2-40B4-BE49-F238E27FC236}">
                  <a16:creationId xmlns:a16="http://schemas.microsoft.com/office/drawing/2014/main" id="{EEE417F7-A965-4138-9FEB-6612EC2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922" y="2251608"/>
              <a:ext cx="681839" cy="745824"/>
            </a:xfrm>
            <a:custGeom>
              <a:avLst/>
              <a:gdLst>
                <a:gd name="T0" fmla="*/ 7 w 170"/>
                <a:gd name="T1" fmla="*/ 186 h 186"/>
                <a:gd name="T2" fmla="*/ 11 w 170"/>
                <a:gd name="T3" fmla="*/ 182 h 186"/>
                <a:gd name="T4" fmla="*/ 133 w 170"/>
                <a:gd name="T5" fmla="*/ 46 h 186"/>
                <a:gd name="T6" fmla="*/ 169 w 170"/>
                <a:gd name="T7" fmla="*/ 8 h 186"/>
                <a:gd name="T8" fmla="*/ 170 w 170"/>
                <a:gd name="T9" fmla="*/ 7 h 186"/>
                <a:gd name="T10" fmla="*/ 163 w 170"/>
                <a:gd name="T11" fmla="*/ 0 h 186"/>
                <a:gd name="T12" fmla="*/ 109 w 170"/>
                <a:gd name="T13" fmla="*/ 60 h 186"/>
                <a:gd name="T14" fmla="*/ 3 w 170"/>
                <a:gd name="T15" fmla="*/ 176 h 186"/>
                <a:gd name="T16" fmla="*/ 0 w 170"/>
                <a:gd name="T17" fmla="*/ 180 h 186"/>
                <a:gd name="T18" fmla="*/ 7 w 170"/>
                <a:gd name="T1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86">
                  <a:moveTo>
                    <a:pt x="7" y="186"/>
                  </a:moveTo>
                  <a:cubicBezTo>
                    <a:pt x="8" y="185"/>
                    <a:pt x="9" y="184"/>
                    <a:pt x="11" y="182"/>
                  </a:cubicBezTo>
                  <a:cubicBezTo>
                    <a:pt x="51" y="137"/>
                    <a:pt x="92" y="92"/>
                    <a:pt x="133" y="46"/>
                  </a:cubicBezTo>
                  <a:cubicBezTo>
                    <a:pt x="145" y="34"/>
                    <a:pt x="157" y="21"/>
                    <a:pt x="169" y="8"/>
                  </a:cubicBezTo>
                  <a:cubicBezTo>
                    <a:pt x="169" y="7"/>
                    <a:pt x="169" y="7"/>
                    <a:pt x="170" y="7"/>
                  </a:cubicBezTo>
                  <a:cubicBezTo>
                    <a:pt x="167" y="5"/>
                    <a:pt x="165" y="3"/>
                    <a:pt x="163" y="0"/>
                  </a:cubicBezTo>
                  <a:cubicBezTo>
                    <a:pt x="145" y="20"/>
                    <a:pt x="127" y="40"/>
                    <a:pt x="109" y="60"/>
                  </a:cubicBezTo>
                  <a:cubicBezTo>
                    <a:pt x="74" y="99"/>
                    <a:pt x="39" y="137"/>
                    <a:pt x="3" y="176"/>
                  </a:cubicBezTo>
                  <a:cubicBezTo>
                    <a:pt x="2" y="178"/>
                    <a:pt x="1" y="179"/>
                    <a:pt x="0" y="180"/>
                  </a:cubicBezTo>
                  <a:cubicBezTo>
                    <a:pt x="3" y="181"/>
                    <a:pt x="5" y="183"/>
                    <a:pt x="7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 450">
              <a:extLst>
                <a:ext uri="{FF2B5EF4-FFF2-40B4-BE49-F238E27FC236}">
                  <a16:creationId xmlns:a16="http://schemas.microsoft.com/office/drawing/2014/main" id="{0E25A1D7-A2EB-4EE3-BD34-FAB67528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933" y="3217379"/>
              <a:ext cx="313926" cy="753822"/>
            </a:xfrm>
            <a:custGeom>
              <a:avLst/>
              <a:gdLst>
                <a:gd name="T0" fmla="*/ 59 w 78"/>
                <a:gd name="T1" fmla="*/ 133 h 188"/>
                <a:gd name="T2" fmla="*/ 40 w 78"/>
                <a:gd name="T3" fmla="*/ 82 h 188"/>
                <a:gd name="T4" fmla="*/ 15 w 78"/>
                <a:gd name="T5" fmla="*/ 16 h 188"/>
                <a:gd name="T6" fmla="*/ 9 w 78"/>
                <a:gd name="T7" fmla="*/ 0 h 188"/>
                <a:gd name="T8" fmla="*/ 0 w 78"/>
                <a:gd name="T9" fmla="*/ 3 h 188"/>
                <a:gd name="T10" fmla="*/ 1 w 78"/>
                <a:gd name="T11" fmla="*/ 5 h 188"/>
                <a:gd name="T12" fmla="*/ 34 w 78"/>
                <a:gd name="T13" fmla="*/ 92 h 188"/>
                <a:gd name="T14" fmla="*/ 61 w 78"/>
                <a:gd name="T15" fmla="*/ 165 h 188"/>
                <a:gd name="T16" fmla="*/ 70 w 78"/>
                <a:gd name="T17" fmla="*/ 188 h 188"/>
                <a:gd name="T18" fmla="*/ 78 w 78"/>
                <a:gd name="T19" fmla="*/ 184 h 188"/>
                <a:gd name="T20" fmla="*/ 59 w 78"/>
                <a:gd name="T21" fmla="*/ 13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88">
                  <a:moveTo>
                    <a:pt x="59" y="133"/>
                  </a:moveTo>
                  <a:cubicBezTo>
                    <a:pt x="52" y="116"/>
                    <a:pt x="46" y="99"/>
                    <a:pt x="40" y="82"/>
                  </a:cubicBezTo>
                  <a:cubicBezTo>
                    <a:pt x="32" y="60"/>
                    <a:pt x="23" y="38"/>
                    <a:pt x="15" y="16"/>
                  </a:cubicBezTo>
                  <a:cubicBezTo>
                    <a:pt x="13" y="11"/>
                    <a:pt x="11" y="5"/>
                    <a:pt x="9" y="0"/>
                  </a:cubicBezTo>
                  <a:cubicBezTo>
                    <a:pt x="6" y="1"/>
                    <a:pt x="3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2" y="34"/>
                    <a:pt x="23" y="63"/>
                    <a:pt x="34" y="92"/>
                  </a:cubicBezTo>
                  <a:cubicBezTo>
                    <a:pt x="43" y="117"/>
                    <a:pt x="52" y="141"/>
                    <a:pt x="61" y="165"/>
                  </a:cubicBezTo>
                  <a:cubicBezTo>
                    <a:pt x="63" y="169"/>
                    <a:pt x="68" y="184"/>
                    <a:pt x="70" y="188"/>
                  </a:cubicBezTo>
                  <a:cubicBezTo>
                    <a:pt x="72" y="186"/>
                    <a:pt x="75" y="185"/>
                    <a:pt x="78" y="184"/>
                  </a:cubicBezTo>
                  <a:cubicBezTo>
                    <a:pt x="72" y="167"/>
                    <a:pt x="65" y="150"/>
                    <a:pt x="59" y="1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451">
              <a:extLst>
                <a:ext uri="{FF2B5EF4-FFF2-40B4-BE49-F238E27FC236}">
                  <a16:creationId xmlns:a16="http://schemas.microsoft.com/office/drawing/2014/main" id="{23D7F029-0397-4A03-8F2F-AEFB0614B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6481" y="4697029"/>
              <a:ext cx="121972" cy="65985"/>
            </a:xfrm>
            <a:custGeom>
              <a:avLst/>
              <a:gdLst>
                <a:gd name="T0" fmla="*/ 0 w 30"/>
                <a:gd name="T1" fmla="*/ 7 h 16"/>
                <a:gd name="T2" fmla="*/ 0 w 30"/>
                <a:gd name="T3" fmla="*/ 7 h 16"/>
                <a:gd name="T4" fmla="*/ 2 w 30"/>
                <a:gd name="T5" fmla="*/ 16 h 16"/>
                <a:gd name="T6" fmla="*/ 30 w 30"/>
                <a:gd name="T7" fmla="*/ 9 h 16"/>
                <a:gd name="T8" fmla="*/ 28 w 30"/>
                <a:gd name="T9" fmla="*/ 0 h 16"/>
                <a:gd name="T10" fmla="*/ 0 w 30"/>
                <a:gd name="T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2" y="13"/>
                    <a:pt x="2" y="16"/>
                  </a:cubicBezTo>
                  <a:cubicBezTo>
                    <a:pt x="12" y="14"/>
                    <a:pt x="21" y="12"/>
                    <a:pt x="30" y="9"/>
                  </a:cubicBezTo>
                  <a:cubicBezTo>
                    <a:pt x="29" y="6"/>
                    <a:pt x="28" y="3"/>
                    <a:pt x="28" y="0"/>
                  </a:cubicBezTo>
                  <a:cubicBezTo>
                    <a:pt x="19" y="2"/>
                    <a:pt x="1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 452">
              <a:extLst>
                <a:ext uri="{FF2B5EF4-FFF2-40B4-BE49-F238E27FC236}">
                  <a16:creationId xmlns:a16="http://schemas.microsoft.com/office/drawing/2014/main" id="{54EF1063-89B6-4CBB-A6C5-B622689F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157" y="5476844"/>
              <a:ext cx="55987" cy="79981"/>
            </a:xfrm>
            <a:custGeom>
              <a:avLst/>
              <a:gdLst>
                <a:gd name="T0" fmla="*/ 5 w 14"/>
                <a:gd name="T1" fmla="*/ 20 h 20"/>
                <a:gd name="T2" fmla="*/ 14 w 14"/>
                <a:gd name="T3" fmla="*/ 17 h 20"/>
                <a:gd name="T4" fmla="*/ 10 w 14"/>
                <a:gd name="T5" fmla="*/ 0 h 20"/>
                <a:gd name="T6" fmla="*/ 0 w 14"/>
                <a:gd name="T7" fmla="*/ 3 h 20"/>
                <a:gd name="T8" fmla="*/ 5 w 1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5" y="20"/>
                  </a:moveTo>
                  <a:cubicBezTo>
                    <a:pt x="8" y="19"/>
                    <a:pt x="11" y="18"/>
                    <a:pt x="14" y="17"/>
                  </a:cubicBezTo>
                  <a:cubicBezTo>
                    <a:pt x="13" y="12"/>
                    <a:pt x="11" y="6"/>
                    <a:pt x="10" y="0"/>
                  </a:cubicBezTo>
                  <a:cubicBezTo>
                    <a:pt x="7" y="2"/>
                    <a:pt x="4" y="3"/>
                    <a:pt x="0" y="3"/>
                  </a:cubicBezTo>
                  <a:cubicBezTo>
                    <a:pt x="2" y="9"/>
                    <a:pt x="4" y="14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 453">
              <a:extLst>
                <a:ext uri="{FF2B5EF4-FFF2-40B4-BE49-F238E27FC236}">
                  <a16:creationId xmlns:a16="http://schemas.microsoft.com/office/drawing/2014/main" id="{F18C6297-195A-490A-A8D7-2EEBABCF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4617" y="4653039"/>
              <a:ext cx="303928" cy="113974"/>
            </a:xfrm>
            <a:custGeom>
              <a:avLst/>
              <a:gdLst>
                <a:gd name="T0" fmla="*/ 52 w 76"/>
                <a:gd name="T1" fmla="*/ 12 h 28"/>
                <a:gd name="T2" fmla="*/ 4 w 76"/>
                <a:gd name="T3" fmla="*/ 1 h 28"/>
                <a:gd name="T4" fmla="*/ 2 w 76"/>
                <a:gd name="T5" fmla="*/ 0 h 28"/>
                <a:gd name="T6" fmla="*/ 0 w 76"/>
                <a:gd name="T7" fmla="*/ 10 h 28"/>
                <a:gd name="T8" fmla="*/ 1 w 76"/>
                <a:gd name="T9" fmla="*/ 10 h 28"/>
                <a:gd name="T10" fmla="*/ 10 w 76"/>
                <a:gd name="T11" fmla="*/ 12 h 28"/>
                <a:gd name="T12" fmla="*/ 55 w 76"/>
                <a:gd name="T13" fmla="*/ 23 h 28"/>
                <a:gd name="T14" fmla="*/ 74 w 76"/>
                <a:gd name="T15" fmla="*/ 28 h 28"/>
                <a:gd name="T16" fmla="*/ 76 w 76"/>
                <a:gd name="T17" fmla="*/ 18 h 28"/>
                <a:gd name="T18" fmla="*/ 52 w 76"/>
                <a:gd name="T1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8">
                  <a:moveTo>
                    <a:pt x="52" y="12"/>
                  </a:moveTo>
                  <a:cubicBezTo>
                    <a:pt x="36" y="8"/>
                    <a:pt x="20" y="5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4" y="10"/>
                    <a:pt x="7" y="11"/>
                    <a:pt x="10" y="12"/>
                  </a:cubicBezTo>
                  <a:cubicBezTo>
                    <a:pt x="25" y="16"/>
                    <a:pt x="40" y="19"/>
                    <a:pt x="55" y="23"/>
                  </a:cubicBezTo>
                  <a:cubicBezTo>
                    <a:pt x="61" y="24"/>
                    <a:pt x="67" y="26"/>
                    <a:pt x="74" y="28"/>
                  </a:cubicBezTo>
                  <a:cubicBezTo>
                    <a:pt x="74" y="24"/>
                    <a:pt x="75" y="21"/>
                    <a:pt x="76" y="18"/>
                  </a:cubicBezTo>
                  <a:cubicBezTo>
                    <a:pt x="68" y="16"/>
                    <a:pt x="60" y="14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 454">
              <a:extLst>
                <a:ext uri="{FF2B5EF4-FFF2-40B4-BE49-F238E27FC236}">
                  <a16:creationId xmlns:a16="http://schemas.microsoft.com/office/drawing/2014/main" id="{1E169DD5-4525-43A9-B703-9264B957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5875" y="3855228"/>
              <a:ext cx="249942" cy="249942"/>
            </a:xfrm>
            <a:custGeom>
              <a:avLst/>
              <a:gdLst>
                <a:gd name="T0" fmla="*/ 56 w 62"/>
                <a:gd name="T1" fmla="*/ 0 h 62"/>
                <a:gd name="T2" fmla="*/ 26 w 62"/>
                <a:gd name="T3" fmla="*/ 29 h 62"/>
                <a:gd name="T4" fmla="*/ 1 w 62"/>
                <a:gd name="T5" fmla="*/ 54 h 62"/>
                <a:gd name="T6" fmla="*/ 0 w 62"/>
                <a:gd name="T7" fmla="*/ 55 h 62"/>
                <a:gd name="T8" fmla="*/ 6 w 62"/>
                <a:gd name="T9" fmla="*/ 62 h 62"/>
                <a:gd name="T10" fmla="*/ 8 w 62"/>
                <a:gd name="T11" fmla="*/ 61 h 62"/>
                <a:gd name="T12" fmla="*/ 44 w 62"/>
                <a:gd name="T13" fmla="*/ 24 h 62"/>
                <a:gd name="T14" fmla="*/ 62 w 62"/>
                <a:gd name="T15" fmla="*/ 6 h 62"/>
                <a:gd name="T16" fmla="*/ 56 w 6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2">
                  <a:moveTo>
                    <a:pt x="56" y="0"/>
                  </a:moveTo>
                  <a:cubicBezTo>
                    <a:pt x="46" y="9"/>
                    <a:pt x="36" y="19"/>
                    <a:pt x="26" y="29"/>
                  </a:cubicBezTo>
                  <a:cubicBezTo>
                    <a:pt x="18" y="37"/>
                    <a:pt x="9" y="45"/>
                    <a:pt x="1" y="54"/>
                  </a:cubicBezTo>
                  <a:cubicBezTo>
                    <a:pt x="1" y="54"/>
                    <a:pt x="0" y="55"/>
                    <a:pt x="0" y="55"/>
                  </a:cubicBezTo>
                  <a:cubicBezTo>
                    <a:pt x="2" y="57"/>
                    <a:pt x="4" y="59"/>
                    <a:pt x="6" y="62"/>
                  </a:cubicBezTo>
                  <a:cubicBezTo>
                    <a:pt x="7" y="61"/>
                    <a:pt x="7" y="61"/>
                    <a:pt x="8" y="61"/>
                  </a:cubicBezTo>
                  <a:cubicBezTo>
                    <a:pt x="20" y="48"/>
                    <a:pt x="32" y="36"/>
                    <a:pt x="44" y="24"/>
                  </a:cubicBezTo>
                  <a:cubicBezTo>
                    <a:pt x="50" y="18"/>
                    <a:pt x="56" y="12"/>
                    <a:pt x="62" y="6"/>
                  </a:cubicBezTo>
                  <a:cubicBezTo>
                    <a:pt x="60" y="4"/>
                    <a:pt x="58" y="2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 455">
              <a:extLst>
                <a:ext uri="{FF2B5EF4-FFF2-40B4-BE49-F238E27FC236}">
                  <a16:creationId xmlns:a16="http://schemas.microsoft.com/office/drawing/2014/main" id="{FBB68528-A0B6-4C4D-8C3E-CEF1CB7E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0687" y="4361108"/>
              <a:ext cx="113974" cy="159962"/>
            </a:xfrm>
            <a:custGeom>
              <a:avLst/>
              <a:gdLst>
                <a:gd name="T0" fmla="*/ 28 w 28"/>
                <a:gd name="T1" fmla="*/ 35 h 40"/>
                <a:gd name="T2" fmla="*/ 9 w 28"/>
                <a:gd name="T3" fmla="*/ 0 h 40"/>
                <a:gd name="T4" fmla="*/ 0 w 28"/>
                <a:gd name="T5" fmla="*/ 5 h 40"/>
                <a:gd name="T6" fmla="*/ 4 w 28"/>
                <a:gd name="T7" fmla="*/ 10 h 40"/>
                <a:gd name="T8" fmla="*/ 19 w 28"/>
                <a:gd name="T9" fmla="*/ 40 h 40"/>
                <a:gd name="T10" fmla="*/ 28 w 28"/>
                <a:gd name="T11" fmla="*/ 36 h 40"/>
                <a:gd name="T12" fmla="*/ 28 w 28"/>
                <a:gd name="T1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0">
                  <a:moveTo>
                    <a:pt x="28" y="35"/>
                  </a:moveTo>
                  <a:cubicBezTo>
                    <a:pt x="22" y="24"/>
                    <a:pt x="15" y="12"/>
                    <a:pt x="9" y="0"/>
                  </a:cubicBezTo>
                  <a:cubicBezTo>
                    <a:pt x="7" y="2"/>
                    <a:pt x="4" y="4"/>
                    <a:pt x="0" y="5"/>
                  </a:cubicBezTo>
                  <a:cubicBezTo>
                    <a:pt x="2" y="6"/>
                    <a:pt x="3" y="8"/>
                    <a:pt x="4" y="10"/>
                  </a:cubicBezTo>
                  <a:cubicBezTo>
                    <a:pt x="9" y="20"/>
                    <a:pt x="14" y="30"/>
                    <a:pt x="19" y="40"/>
                  </a:cubicBezTo>
                  <a:cubicBezTo>
                    <a:pt x="22" y="38"/>
                    <a:pt x="25" y="37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 456">
              <a:extLst>
                <a:ext uri="{FF2B5EF4-FFF2-40B4-BE49-F238E27FC236}">
                  <a16:creationId xmlns:a16="http://schemas.microsoft.com/office/drawing/2014/main" id="{A6D79221-FB60-4D1B-B17F-C806990E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608" y="2467557"/>
              <a:ext cx="283933" cy="289932"/>
            </a:xfrm>
            <a:custGeom>
              <a:avLst/>
              <a:gdLst>
                <a:gd name="T0" fmla="*/ 10 w 71"/>
                <a:gd name="T1" fmla="*/ 61 h 72"/>
                <a:gd name="T2" fmla="*/ 35 w 71"/>
                <a:gd name="T3" fmla="*/ 72 h 72"/>
                <a:gd name="T4" fmla="*/ 35 w 71"/>
                <a:gd name="T5" fmla="*/ 72 h 72"/>
                <a:gd name="T6" fmla="*/ 44 w 71"/>
                <a:gd name="T7" fmla="*/ 71 h 72"/>
                <a:gd name="T8" fmla="*/ 63 w 71"/>
                <a:gd name="T9" fmla="*/ 58 h 72"/>
                <a:gd name="T10" fmla="*/ 68 w 71"/>
                <a:gd name="T11" fmla="*/ 50 h 72"/>
                <a:gd name="T12" fmla="*/ 71 w 71"/>
                <a:gd name="T13" fmla="*/ 36 h 72"/>
                <a:gd name="T14" fmla="*/ 61 w 71"/>
                <a:gd name="T15" fmla="*/ 10 h 72"/>
                <a:gd name="T16" fmla="*/ 53 w 71"/>
                <a:gd name="T17" fmla="*/ 5 h 72"/>
                <a:gd name="T18" fmla="*/ 35 w 71"/>
                <a:gd name="T19" fmla="*/ 0 h 72"/>
                <a:gd name="T20" fmla="*/ 0 w 71"/>
                <a:gd name="T21" fmla="*/ 36 h 72"/>
                <a:gd name="T22" fmla="*/ 0 w 71"/>
                <a:gd name="T23" fmla="*/ 41 h 72"/>
                <a:gd name="T24" fmla="*/ 3 w 71"/>
                <a:gd name="T25" fmla="*/ 50 h 72"/>
                <a:gd name="T26" fmla="*/ 4 w 71"/>
                <a:gd name="T27" fmla="*/ 53 h 72"/>
                <a:gd name="T28" fmla="*/ 10 w 71"/>
                <a:gd name="T29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10" y="61"/>
                  </a:moveTo>
                  <a:cubicBezTo>
                    <a:pt x="16" y="67"/>
                    <a:pt x="25" y="71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2"/>
                    <a:pt x="41" y="71"/>
                    <a:pt x="44" y="71"/>
                  </a:cubicBezTo>
                  <a:cubicBezTo>
                    <a:pt x="52" y="69"/>
                    <a:pt x="58" y="64"/>
                    <a:pt x="63" y="58"/>
                  </a:cubicBezTo>
                  <a:cubicBezTo>
                    <a:pt x="65" y="56"/>
                    <a:pt x="67" y="53"/>
                    <a:pt x="68" y="50"/>
                  </a:cubicBezTo>
                  <a:cubicBezTo>
                    <a:pt x="70" y="46"/>
                    <a:pt x="71" y="41"/>
                    <a:pt x="71" y="36"/>
                  </a:cubicBezTo>
                  <a:cubicBezTo>
                    <a:pt x="71" y="26"/>
                    <a:pt x="67" y="17"/>
                    <a:pt x="61" y="10"/>
                  </a:cubicBezTo>
                  <a:cubicBezTo>
                    <a:pt x="58" y="8"/>
                    <a:pt x="56" y="6"/>
                    <a:pt x="53" y="5"/>
                  </a:cubicBezTo>
                  <a:cubicBezTo>
                    <a:pt x="48" y="2"/>
                    <a:pt x="42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4"/>
                    <a:pt x="1" y="47"/>
                    <a:pt x="3" y="50"/>
                  </a:cubicBezTo>
                  <a:cubicBezTo>
                    <a:pt x="3" y="51"/>
                    <a:pt x="3" y="52"/>
                    <a:pt x="4" y="53"/>
                  </a:cubicBezTo>
                  <a:cubicBezTo>
                    <a:pt x="5" y="56"/>
                    <a:pt x="7" y="58"/>
                    <a:pt x="1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 457">
              <a:extLst>
                <a:ext uri="{FF2B5EF4-FFF2-40B4-BE49-F238E27FC236}">
                  <a16:creationId xmlns:a16="http://schemas.microsoft.com/office/drawing/2014/main" id="{A361A37B-BD92-405D-8267-E4076B4F2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798" y="3073413"/>
              <a:ext cx="283933" cy="285933"/>
            </a:xfrm>
            <a:custGeom>
              <a:avLst/>
              <a:gdLst>
                <a:gd name="T0" fmla="*/ 71 w 71"/>
                <a:gd name="T1" fmla="*/ 36 h 71"/>
                <a:gd name="T2" fmla="*/ 71 w 71"/>
                <a:gd name="T3" fmla="*/ 34 h 71"/>
                <a:gd name="T4" fmla="*/ 70 w 71"/>
                <a:gd name="T5" fmla="*/ 24 h 71"/>
                <a:gd name="T6" fmla="*/ 67 w 71"/>
                <a:gd name="T7" fmla="*/ 19 h 71"/>
                <a:gd name="T8" fmla="*/ 61 w 71"/>
                <a:gd name="T9" fmla="*/ 11 h 71"/>
                <a:gd name="T10" fmla="*/ 44 w 71"/>
                <a:gd name="T11" fmla="*/ 1 h 71"/>
                <a:gd name="T12" fmla="*/ 36 w 71"/>
                <a:gd name="T13" fmla="*/ 0 h 71"/>
                <a:gd name="T14" fmla="*/ 34 w 71"/>
                <a:gd name="T15" fmla="*/ 0 h 71"/>
                <a:gd name="T16" fmla="*/ 1 w 71"/>
                <a:gd name="T17" fmla="*/ 26 h 71"/>
                <a:gd name="T18" fmla="*/ 0 w 71"/>
                <a:gd name="T19" fmla="*/ 35 h 71"/>
                <a:gd name="T20" fmla="*/ 0 w 71"/>
                <a:gd name="T21" fmla="*/ 36 h 71"/>
                <a:gd name="T22" fmla="*/ 17 w 71"/>
                <a:gd name="T23" fmla="*/ 66 h 71"/>
                <a:gd name="T24" fmla="*/ 27 w 71"/>
                <a:gd name="T25" fmla="*/ 70 h 71"/>
                <a:gd name="T26" fmla="*/ 36 w 71"/>
                <a:gd name="T27" fmla="*/ 71 h 71"/>
                <a:gd name="T28" fmla="*/ 39 w 71"/>
                <a:gd name="T29" fmla="*/ 71 h 71"/>
                <a:gd name="T30" fmla="*/ 50 w 71"/>
                <a:gd name="T31" fmla="*/ 68 h 71"/>
                <a:gd name="T32" fmla="*/ 71 w 71"/>
                <a:gd name="T33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71" y="35"/>
                    <a:pt x="71" y="35"/>
                    <a:pt x="71" y="34"/>
                  </a:cubicBezTo>
                  <a:cubicBezTo>
                    <a:pt x="71" y="31"/>
                    <a:pt x="71" y="27"/>
                    <a:pt x="70" y="24"/>
                  </a:cubicBezTo>
                  <a:cubicBezTo>
                    <a:pt x="69" y="22"/>
                    <a:pt x="68" y="20"/>
                    <a:pt x="67" y="19"/>
                  </a:cubicBezTo>
                  <a:cubicBezTo>
                    <a:pt x="66" y="16"/>
                    <a:pt x="64" y="13"/>
                    <a:pt x="61" y="11"/>
                  </a:cubicBezTo>
                  <a:cubicBezTo>
                    <a:pt x="57" y="6"/>
                    <a:pt x="51" y="2"/>
                    <a:pt x="44" y="1"/>
                  </a:cubicBezTo>
                  <a:cubicBezTo>
                    <a:pt x="41" y="0"/>
                    <a:pt x="39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19" y="1"/>
                    <a:pt x="6" y="11"/>
                    <a:pt x="1" y="26"/>
                  </a:cubicBezTo>
                  <a:cubicBezTo>
                    <a:pt x="0" y="29"/>
                    <a:pt x="0" y="32"/>
                    <a:pt x="0" y="35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0" y="49"/>
                    <a:pt x="7" y="60"/>
                    <a:pt x="17" y="66"/>
                  </a:cubicBezTo>
                  <a:cubicBezTo>
                    <a:pt x="20" y="68"/>
                    <a:pt x="23" y="69"/>
                    <a:pt x="27" y="70"/>
                  </a:cubicBezTo>
                  <a:cubicBezTo>
                    <a:pt x="29" y="71"/>
                    <a:pt x="33" y="71"/>
                    <a:pt x="36" y="71"/>
                  </a:cubicBezTo>
                  <a:cubicBezTo>
                    <a:pt x="37" y="71"/>
                    <a:pt x="38" y="71"/>
                    <a:pt x="39" y="71"/>
                  </a:cubicBezTo>
                  <a:cubicBezTo>
                    <a:pt x="43" y="71"/>
                    <a:pt x="47" y="70"/>
                    <a:pt x="50" y="68"/>
                  </a:cubicBezTo>
                  <a:cubicBezTo>
                    <a:pt x="63" y="63"/>
                    <a:pt x="71" y="50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458">
              <a:extLst>
                <a:ext uri="{FF2B5EF4-FFF2-40B4-BE49-F238E27FC236}">
                  <a16:creationId xmlns:a16="http://schemas.microsoft.com/office/drawing/2014/main" id="{F9972C63-1234-454A-80D5-5B7082A4C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975" y="2949442"/>
              <a:ext cx="287932" cy="283933"/>
            </a:xfrm>
            <a:custGeom>
              <a:avLst/>
              <a:gdLst>
                <a:gd name="T0" fmla="*/ 70 w 72"/>
                <a:gd name="T1" fmla="*/ 46 h 71"/>
                <a:gd name="T2" fmla="*/ 72 w 72"/>
                <a:gd name="T3" fmla="*/ 36 h 71"/>
                <a:gd name="T4" fmla="*/ 72 w 72"/>
                <a:gd name="T5" fmla="*/ 35 h 71"/>
                <a:gd name="T6" fmla="*/ 71 w 72"/>
                <a:gd name="T7" fmla="*/ 29 h 71"/>
                <a:gd name="T8" fmla="*/ 68 w 72"/>
                <a:gd name="T9" fmla="*/ 20 h 71"/>
                <a:gd name="T10" fmla="*/ 63 w 72"/>
                <a:gd name="T11" fmla="*/ 12 h 71"/>
                <a:gd name="T12" fmla="*/ 56 w 72"/>
                <a:gd name="T13" fmla="*/ 6 h 71"/>
                <a:gd name="T14" fmla="*/ 36 w 72"/>
                <a:gd name="T15" fmla="*/ 0 h 71"/>
                <a:gd name="T16" fmla="*/ 0 w 72"/>
                <a:gd name="T17" fmla="*/ 35 h 71"/>
                <a:gd name="T18" fmla="*/ 36 w 72"/>
                <a:gd name="T19" fmla="*/ 71 h 71"/>
                <a:gd name="T20" fmla="*/ 44 w 72"/>
                <a:gd name="T21" fmla="*/ 70 h 71"/>
                <a:gd name="T22" fmla="*/ 53 w 72"/>
                <a:gd name="T23" fmla="*/ 67 h 71"/>
                <a:gd name="T24" fmla="*/ 70 w 72"/>
                <a:gd name="T25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70" y="46"/>
                  </a:moveTo>
                  <a:cubicBezTo>
                    <a:pt x="71" y="43"/>
                    <a:pt x="72" y="40"/>
                    <a:pt x="72" y="36"/>
                  </a:cubicBezTo>
                  <a:cubicBezTo>
                    <a:pt x="72" y="36"/>
                    <a:pt x="72" y="3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71" y="26"/>
                    <a:pt x="70" y="23"/>
                    <a:pt x="68" y="20"/>
                  </a:cubicBezTo>
                  <a:cubicBezTo>
                    <a:pt x="67" y="17"/>
                    <a:pt x="65" y="14"/>
                    <a:pt x="63" y="12"/>
                  </a:cubicBezTo>
                  <a:cubicBezTo>
                    <a:pt x="61" y="9"/>
                    <a:pt x="59" y="7"/>
                    <a:pt x="56" y="6"/>
                  </a:cubicBezTo>
                  <a:cubicBezTo>
                    <a:pt x="50" y="2"/>
                    <a:pt x="43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39" y="71"/>
                    <a:pt x="42" y="71"/>
                    <a:pt x="44" y="70"/>
                  </a:cubicBezTo>
                  <a:cubicBezTo>
                    <a:pt x="47" y="70"/>
                    <a:pt x="50" y="68"/>
                    <a:pt x="53" y="67"/>
                  </a:cubicBezTo>
                  <a:cubicBezTo>
                    <a:pt x="61" y="63"/>
                    <a:pt x="68" y="55"/>
                    <a:pt x="70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 459">
              <a:extLst>
                <a:ext uri="{FF2B5EF4-FFF2-40B4-BE49-F238E27FC236}">
                  <a16:creationId xmlns:a16="http://schemas.microsoft.com/office/drawing/2014/main" id="{C666A3A2-7E7E-41E9-B79D-950D29AE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885" y="3951206"/>
              <a:ext cx="289932" cy="289932"/>
            </a:xfrm>
            <a:custGeom>
              <a:avLst/>
              <a:gdLst>
                <a:gd name="T0" fmla="*/ 72 w 72"/>
                <a:gd name="T1" fmla="*/ 36 h 72"/>
                <a:gd name="T2" fmla="*/ 70 w 72"/>
                <a:gd name="T3" fmla="*/ 26 h 72"/>
                <a:gd name="T4" fmla="*/ 66 w 72"/>
                <a:gd name="T5" fmla="*/ 17 h 72"/>
                <a:gd name="T6" fmla="*/ 54 w 72"/>
                <a:gd name="T7" fmla="*/ 5 h 72"/>
                <a:gd name="T8" fmla="*/ 45 w 72"/>
                <a:gd name="T9" fmla="*/ 1 h 72"/>
                <a:gd name="T10" fmla="*/ 36 w 72"/>
                <a:gd name="T11" fmla="*/ 0 h 72"/>
                <a:gd name="T12" fmla="*/ 27 w 72"/>
                <a:gd name="T13" fmla="*/ 1 h 72"/>
                <a:gd name="T14" fmla="*/ 19 w 72"/>
                <a:gd name="T15" fmla="*/ 5 h 72"/>
                <a:gd name="T16" fmla="*/ 0 w 72"/>
                <a:gd name="T17" fmla="*/ 36 h 72"/>
                <a:gd name="T18" fmla="*/ 36 w 72"/>
                <a:gd name="T19" fmla="*/ 72 h 72"/>
                <a:gd name="T20" fmla="*/ 70 w 72"/>
                <a:gd name="T21" fmla="*/ 48 h 72"/>
                <a:gd name="T22" fmla="*/ 72 w 72"/>
                <a:gd name="T23" fmla="*/ 39 h 72"/>
                <a:gd name="T24" fmla="*/ 72 w 72"/>
                <a:gd name="T2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32"/>
                    <a:pt x="71" y="29"/>
                    <a:pt x="70" y="26"/>
                  </a:cubicBezTo>
                  <a:cubicBezTo>
                    <a:pt x="70" y="22"/>
                    <a:pt x="68" y="19"/>
                    <a:pt x="66" y="17"/>
                  </a:cubicBezTo>
                  <a:cubicBezTo>
                    <a:pt x="63" y="12"/>
                    <a:pt x="59" y="8"/>
                    <a:pt x="54" y="5"/>
                  </a:cubicBezTo>
                  <a:cubicBezTo>
                    <a:pt x="51" y="3"/>
                    <a:pt x="48" y="2"/>
                    <a:pt x="45" y="1"/>
                  </a:cubicBezTo>
                  <a:cubicBezTo>
                    <a:pt x="42" y="1"/>
                    <a:pt x="39" y="0"/>
                    <a:pt x="36" y="0"/>
                  </a:cubicBezTo>
                  <a:cubicBezTo>
                    <a:pt x="33" y="0"/>
                    <a:pt x="30" y="1"/>
                    <a:pt x="27" y="1"/>
                  </a:cubicBezTo>
                  <a:cubicBezTo>
                    <a:pt x="24" y="2"/>
                    <a:pt x="21" y="3"/>
                    <a:pt x="19" y="5"/>
                  </a:cubicBezTo>
                  <a:cubicBezTo>
                    <a:pt x="8" y="11"/>
                    <a:pt x="0" y="23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2" y="72"/>
                    <a:pt x="65" y="62"/>
                    <a:pt x="70" y="48"/>
                  </a:cubicBezTo>
                  <a:cubicBezTo>
                    <a:pt x="71" y="46"/>
                    <a:pt x="72" y="43"/>
                    <a:pt x="72" y="39"/>
                  </a:cubicBezTo>
                  <a:cubicBezTo>
                    <a:pt x="72" y="38"/>
                    <a:pt x="72" y="37"/>
                    <a:pt x="7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Freeform 460">
              <a:extLst>
                <a:ext uri="{FF2B5EF4-FFF2-40B4-BE49-F238E27FC236}">
                  <a16:creationId xmlns:a16="http://schemas.microsoft.com/office/drawing/2014/main" id="{487FB144-290E-4DCA-9973-6927FC41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732" y="4105169"/>
              <a:ext cx="287932" cy="28393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0 h 71"/>
                <a:gd name="T4" fmla="*/ 32 w 72"/>
                <a:gd name="T5" fmla="*/ 0 h 71"/>
                <a:gd name="T6" fmla="*/ 22 w 72"/>
                <a:gd name="T7" fmla="*/ 2 h 71"/>
                <a:gd name="T8" fmla="*/ 3 w 72"/>
                <a:gd name="T9" fmla="*/ 22 h 71"/>
                <a:gd name="T10" fmla="*/ 1 w 72"/>
                <a:gd name="T11" fmla="*/ 32 h 71"/>
                <a:gd name="T12" fmla="*/ 0 w 72"/>
                <a:gd name="T13" fmla="*/ 35 h 71"/>
                <a:gd name="T14" fmla="*/ 36 w 72"/>
                <a:gd name="T15" fmla="*/ 71 h 71"/>
                <a:gd name="T16" fmla="*/ 48 w 72"/>
                <a:gd name="T17" fmla="*/ 69 h 71"/>
                <a:gd name="T18" fmla="*/ 57 w 72"/>
                <a:gd name="T19" fmla="*/ 64 h 71"/>
                <a:gd name="T20" fmla="*/ 72 w 72"/>
                <a:gd name="T21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29" y="0"/>
                    <a:pt x="25" y="1"/>
                    <a:pt x="22" y="2"/>
                  </a:cubicBezTo>
                  <a:cubicBezTo>
                    <a:pt x="13" y="6"/>
                    <a:pt x="6" y="13"/>
                    <a:pt x="3" y="22"/>
                  </a:cubicBezTo>
                  <a:cubicBezTo>
                    <a:pt x="2" y="25"/>
                    <a:pt x="1" y="29"/>
                    <a:pt x="1" y="32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40" y="71"/>
                    <a:pt x="45" y="70"/>
                    <a:pt x="48" y="69"/>
                  </a:cubicBezTo>
                  <a:cubicBezTo>
                    <a:pt x="52" y="68"/>
                    <a:pt x="55" y="66"/>
                    <a:pt x="57" y="64"/>
                  </a:cubicBezTo>
                  <a:cubicBezTo>
                    <a:pt x="66" y="58"/>
                    <a:pt x="72" y="47"/>
                    <a:pt x="72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Freeform 461">
              <a:extLst>
                <a:ext uri="{FF2B5EF4-FFF2-40B4-BE49-F238E27FC236}">
                  <a16:creationId xmlns:a16="http://schemas.microsoft.com/office/drawing/2014/main" id="{A8074EB4-8552-42F7-B52C-F0FF2ACB5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683" y="4493077"/>
              <a:ext cx="289932" cy="289932"/>
            </a:xfrm>
            <a:custGeom>
              <a:avLst/>
              <a:gdLst>
                <a:gd name="T0" fmla="*/ 72 w 72"/>
                <a:gd name="T1" fmla="*/ 36 h 72"/>
                <a:gd name="T2" fmla="*/ 70 w 72"/>
                <a:gd name="T3" fmla="*/ 24 h 72"/>
                <a:gd name="T4" fmla="*/ 65 w 72"/>
                <a:gd name="T5" fmla="*/ 15 h 72"/>
                <a:gd name="T6" fmla="*/ 53 w 72"/>
                <a:gd name="T7" fmla="*/ 5 h 72"/>
                <a:gd name="T8" fmla="*/ 44 w 72"/>
                <a:gd name="T9" fmla="*/ 1 h 72"/>
                <a:gd name="T10" fmla="*/ 36 w 72"/>
                <a:gd name="T11" fmla="*/ 0 h 72"/>
                <a:gd name="T12" fmla="*/ 24 w 72"/>
                <a:gd name="T13" fmla="*/ 3 h 72"/>
                <a:gd name="T14" fmla="*/ 15 w 72"/>
                <a:gd name="T15" fmla="*/ 7 h 72"/>
                <a:gd name="T16" fmla="*/ 0 w 72"/>
                <a:gd name="T17" fmla="*/ 36 h 72"/>
                <a:gd name="T18" fmla="*/ 36 w 72"/>
                <a:gd name="T19" fmla="*/ 72 h 72"/>
                <a:gd name="T20" fmla="*/ 69 w 72"/>
                <a:gd name="T21" fmla="*/ 50 h 72"/>
                <a:gd name="T22" fmla="*/ 71 w 72"/>
                <a:gd name="T23" fmla="*/ 40 h 72"/>
                <a:gd name="T24" fmla="*/ 72 w 72"/>
                <a:gd name="T2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32"/>
                    <a:pt x="71" y="28"/>
                    <a:pt x="70" y="24"/>
                  </a:cubicBezTo>
                  <a:cubicBezTo>
                    <a:pt x="68" y="21"/>
                    <a:pt x="67" y="18"/>
                    <a:pt x="65" y="15"/>
                  </a:cubicBezTo>
                  <a:cubicBezTo>
                    <a:pt x="62" y="11"/>
                    <a:pt x="58" y="7"/>
                    <a:pt x="53" y="5"/>
                  </a:cubicBezTo>
                  <a:cubicBezTo>
                    <a:pt x="50" y="3"/>
                    <a:pt x="47" y="2"/>
                    <a:pt x="44" y="1"/>
                  </a:cubicBezTo>
                  <a:cubicBezTo>
                    <a:pt x="41" y="1"/>
                    <a:pt x="39" y="0"/>
                    <a:pt x="36" y="0"/>
                  </a:cubicBezTo>
                  <a:cubicBezTo>
                    <a:pt x="32" y="0"/>
                    <a:pt x="28" y="1"/>
                    <a:pt x="24" y="3"/>
                  </a:cubicBezTo>
                  <a:cubicBezTo>
                    <a:pt x="21" y="4"/>
                    <a:pt x="18" y="5"/>
                    <a:pt x="15" y="7"/>
                  </a:cubicBezTo>
                  <a:cubicBezTo>
                    <a:pt x="6" y="13"/>
                    <a:pt x="0" y="24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1" y="72"/>
                    <a:pt x="64" y="63"/>
                    <a:pt x="69" y="50"/>
                  </a:cubicBezTo>
                  <a:cubicBezTo>
                    <a:pt x="70" y="47"/>
                    <a:pt x="71" y="44"/>
                    <a:pt x="71" y="40"/>
                  </a:cubicBezTo>
                  <a:cubicBezTo>
                    <a:pt x="72" y="39"/>
                    <a:pt x="72" y="38"/>
                    <a:pt x="7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 462">
              <a:extLst>
                <a:ext uri="{FF2B5EF4-FFF2-40B4-BE49-F238E27FC236}">
                  <a16:creationId xmlns:a16="http://schemas.microsoft.com/office/drawing/2014/main" id="{1D382B30-6DED-4111-B4DC-F62244F3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547" y="4633044"/>
              <a:ext cx="283933" cy="289932"/>
            </a:xfrm>
            <a:custGeom>
              <a:avLst/>
              <a:gdLst>
                <a:gd name="T0" fmla="*/ 35 w 71"/>
                <a:gd name="T1" fmla="*/ 0 h 72"/>
                <a:gd name="T2" fmla="*/ 35 w 71"/>
                <a:gd name="T3" fmla="*/ 0 h 72"/>
                <a:gd name="T4" fmla="*/ 26 w 71"/>
                <a:gd name="T5" fmla="*/ 2 h 72"/>
                <a:gd name="T6" fmla="*/ 2 w 71"/>
                <a:gd name="T7" fmla="*/ 23 h 72"/>
                <a:gd name="T8" fmla="*/ 0 w 71"/>
                <a:gd name="T9" fmla="*/ 33 h 72"/>
                <a:gd name="T10" fmla="*/ 0 w 71"/>
                <a:gd name="T11" fmla="*/ 36 h 72"/>
                <a:gd name="T12" fmla="*/ 35 w 71"/>
                <a:gd name="T13" fmla="*/ 72 h 72"/>
                <a:gd name="T14" fmla="*/ 71 w 71"/>
                <a:gd name="T15" fmla="*/ 36 h 72"/>
                <a:gd name="T16" fmla="*/ 71 w 71"/>
                <a:gd name="T17" fmla="*/ 32 h 72"/>
                <a:gd name="T18" fmla="*/ 69 w 71"/>
                <a:gd name="T19" fmla="*/ 23 h 72"/>
                <a:gd name="T20" fmla="*/ 35 w 71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2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29" y="1"/>
                    <a:pt x="26" y="2"/>
                  </a:cubicBezTo>
                  <a:cubicBezTo>
                    <a:pt x="15" y="5"/>
                    <a:pt x="6" y="13"/>
                    <a:pt x="2" y="23"/>
                  </a:cubicBezTo>
                  <a:cubicBezTo>
                    <a:pt x="1" y="26"/>
                    <a:pt x="0" y="29"/>
                    <a:pt x="0" y="33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35"/>
                    <a:pt x="71" y="34"/>
                    <a:pt x="71" y="32"/>
                  </a:cubicBezTo>
                  <a:cubicBezTo>
                    <a:pt x="71" y="29"/>
                    <a:pt x="70" y="26"/>
                    <a:pt x="69" y="23"/>
                  </a:cubicBezTo>
                  <a:cubicBezTo>
                    <a:pt x="64" y="10"/>
                    <a:pt x="51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 463">
              <a:extLst>
                <a:ext uri="{FF2B5EF4-FFF2-40B4-BE49-F238E27FC236}">
                  <a16:creationId xmlns:a16="http://schemas.microsoft.com/office/drawing/2014/main" id="{6A6B9331-BCFF-452E-A7EF-1152DECD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586" y="3387339"/>
              <a:ext cx="287932" cy="287932"/>
            </a:xfrm>
            <a:custGeom>
              <a:avLst/>
              <a:gdLst>
                <a:gd name="T0" fmla="*/ 68 w 72"/>
                <a:gd name="T1" fmla="*/ 51 h 72"/>
                <a:gd name="T2" fmla="*/ 71 w 72"/>
                <a:gd name="T3" fmla="*/ 42 h 72"/>
                <a:gd name="T4" fmla="*/ 72 w 72"/>
                <a:gd name="T5" fmla="*/ 36 h 72"/>
                <a:gd name="T6" fmla="*/ 65 w 72"/>
                <a:gd name="T7" fmla="*/ 15 h 72"/>
                <a:gd name="T8" fmla="*/ 58 w 72"/>
                <a:gd name="T9" fmla="*/ 8 h 72"/>
                <a:gd name="T10" fmla="*/ 38 w 72"/>
                <a:gd name="T11" fmla="*/ 0 h 72"/>
                <a:gd name="T12" fmla="*/ 36 w 72"/>
                <a:gd name="T13" fmla="*/ 0 h 72"/>
                <a:gd name="T14" fmla="*/ 28 w 72"/>
                <a:gd name="T15" fmla="*/ 1 h 72"/>
                <a:gd name="T16" fmla="*/ 0 w 72"/>
                <a:gd name="T17" fmla="*/ 36 h 72"/>
                <a:gd name="T18" fmla="*/ 2 w 72"/>
                <a:gd name="T19" fmla="*/ 46 h 72"/>
                <a:gd name="T20" fmla="*/ 6 w 72"/>
                <a:gd name="T21" fmla="*/ 55 h 72"/>
                <a:gd name="T22" fmla="*/ 17 w 72"/>
                <a:gd name="T23" fmla="*/ 66 h 72"/>
                <a:gd name="T24" fmla="*/ 25 w 72"/>
                <a:gd name="T25" fmla="*/ 70 h 72"/>
                <a:gd name="T26" fmla="*/ 36 w 72"/>
                <a:gd name="T27" fmla="*/ 72 h 72"/>
                <a:gd name="T28" fmla="*/ 36 w 72"/>
                <a:gd name="T29" fmla="*/ 72 h 72"/>
                <a:gd name="T30" fmla="*/ 46 w 72"/>
                <a:gd name="T31" fmla="*/ 70 h 72"/>
                <a:gd name="T32" fmla="*/ 68 w 72"/>
                <a:gd name="T33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68" y="51"/>
                  </a:moveTo>
                  <a:cubicBezTo>
                    <a:pt x="70" y="48"/>
                    <a:pt x="71" y="45"/>
                    <a:pt x="71" y="42"/>
                  </a:cubicBezTo>
                  <a:cubicBezTo>
                    <a:pt x="72" y="40"/>
                    <a:pt x="72" y="38"/>
                    <a:pt x="72" y="36"/>
                  </a:cubicBezTo>
                  <a:cubicBezTo>
                    <a:pt x="72" y="28"/>
                    <a:pt x="69" y="20"/>
                    <a:pt x="65" y="15"/>
                  </a:cubicBezTo>
                  <a:cubicBezTo>
                    <a:pt x="63" y="12"/>
                    <a:pt x="60" y="10"/>
                    <a:pt x="58" y="8"/>
                  </a:cubicBezTo>
                  <a:cubicBezTo>
                    <a:pt x="52" y="3"/>
                    <a:pt x="45" y="1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0" y="0"/>
                    <a:pt x="28" y="1"/>
                  </a:cubicBezTo>
                  <a:cubicBezTo>
                    <a:pt x="12" y="5"/>
                    <a:pt x="0" y="19"/>
                    <a:pt x="0" y="36"/>
                  </a:cubicBezTo>
                  <a:cubicBezTo>
                    <a:pt x="0" y="39"/>
                    <a:pt x="1" y="43"/>
                    <a:pt x="2" y="46"/>
                  </a:cubicBezTo>
                  <a:cubicBezTo>
                    <a:pt x="2" y="49"/>
                    <a:pt x="4" y="52"/>
                    <a:pt x="6" y="55"/>
                  </a:cubicBezTo>
                  <a:cubicBezTo>
                    <a:pt x="8" y="59"/>
                    <a:pt x="12" y="63"/>
                    <a:pt x="17" y="66"/>
                  </a:cubicBezTo>
                  <a:cubicBezTo>
                    <a:pt x="19" y="68"/>
                    <a:pt x="22" y="69"/>
                    <a:pt x="25" y="70"/>
                  </a:cubicBezTo>
                  <a:cubicBezTo>
                    <a:pt x="29" y="71"/>
                    <a:pt x="32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9" y="72"/>
                    <a:pt x="43" y="71"/>
                    <a:pt x="46" y="70"/>
                  </a:cubicBezTo>
                  <a:cubicBezTo>
                    <a:pt x="56" y="67"/>
                    <a:pt x="64" y="60"/>
                    <a:pt x="68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Freeform 464">
              <a:extLst>
                <a:ext uri="{FF2B5EF4-FFF2-40B4-BE49-F238E27FC236}">
                  <a16:creationId xmlns:a16="http://schemas.microsoft.com/office/drawing/2014/main" id="{9DFB8229-98D5-495D-96E2-335D7E30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6343" y="3715261"/>
              <a:ext cx="283933" cy="283933"/>
            </a:xfrm>
            <a:custGeom>
              <a:avLst/>
              <a:gdLst>
                <a:gd name="T0" fmla="*/ 31 w 71"/>
                <a:gd name="T1" fmla="*/ 0 h 71"/>
                <a:gd name="T2" fmla="*/ 21 w 71"/>
                <a:gd name="T3" fmla="*/ 3 h 71"/>
                <a:gd name="T4" fmla="*/ 3 w 71"/>
                <a:gd name="T5" fmla="*/ 20 h 71"/>
                <a:gd name="T6" fmla="*/ 0 w 71"/>
                <a:gd name="T7" fmla="*/ 29 h 71"/>
                <a:gd name="T8" fmla="*/ 0 w 71"/>
                <a:gd name="T9" fmla="*/ 36 h 71"/>
                <a:gd name="T10" fmla="*/ 2 w 71"/>
                <a:gd name="T11" fmla="*/ 48 h 71"/>
                <a:gd name="T12" fmla="*/ 7 w 71"/>
                <a:gd name="T13" fmla="*/ 57 h 71"/>
                <a:gd name="T14" fmla="*/ 14 w 71"/>
                <a:gd name="T15" fmla="*/ 64 h 71"/>
                <a:gd name="T16" fmla="*/ 22 w 71"/>
                <a:gd name="T17" fmla="*/ 69 h 71"/>
                <a:gd name="T18" fmla="*/ 35 w 71"/>
                <a:gd name="T19" fmla="*/ 71 h 71"/>
                <a:gd name="T20" fmla="*/ 67 w 71"/>
                <a:gd name="T21" fmla="*/ 52 h 71"/>
                <a:gd name="T22" fmla="*/ 71 w 71"/>
                <a:gd name="T23" fmla="*/ 42 h 71"/>
                <a:gd name="T24" fmla="*/ 71 w 71"/>
                <a:gd name="T25" fmla="*/ 36 h 71"/>
                <a:gd name="T26" fmla="*/ 71 w 71"/>
                <a:gd name="T27" fmla="*/ 33 h 71"/>
                <a:gd name="T28" fmla="*/ 69 w 71"/>
                <a:gd name="T29" fmla="*/ 23 h 71"/>
                <a:gd name="T30" fmla="*/ 63 w 71"/>
                <a:gd name="T31" fmla="*/ 13 h 71"/>
                <a:gd name="T32" fmla="*/ 55 w 71"/>
                <a:gd name="T33" fmla="*/ 6 h 71"/>
                <a:gd name="T34" fmla="*/ 35 w 71"/>
                <a:gd name="T35" fmla="*/ 0 h 71"/>
                <a:gd name="T36" fmla="*/ 31 w 71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1">
                  <a:moveTo>
                    <a:pt x="31" y="0"/>
                  </a:moveTo>
                  <a:cubicBezTo>
                    <a:pt x="28" y="1"/>
                    <a:pt x="24" y="1"/>
                    <a:pt x="21" y="3"/>
                  </a:cubicBezTo>
                  <a:cubicBezTo>
                    <a:pt x="14" y="6"/>
                    <a:pt x="7" y="12"/>
                    <a:pt x="3" y="20"/>
                  </a:cubicBezTo>
                  <a:cubicBezTo>
                    <a:pt x="2" y="23"/>
                    <a:pt x="1" y="26"/>
                    <a:pt x="0" y="29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0" y="40"/>
                    <a:pt x="1" y="44"/>
                    <a:pt x="2" y="48"/>
                  </a:cubicBezTo>
                  <a:cubicBezTo>
                    <a:pt x="3" y="51"/>
                    <a:pt x="5" y="54"/>
                    <a:pt x="7" y="57"/>
                  </a:cubicBezTo>
                  <a:cubicBezTo>
                    <a:pt x="9" y="60"/>
                    <a:pt x="11" y="62"/>
                    <a:pt x="14" y="64"/>
                  </a:cubicBezTo>
                  <a:cubicBezTo>
                    <a:pt x="16" y="66"/>
                    <a:pt x="19" y="68"/>
                    <a:pt x="22" y="69"/>
                  </a:cubicBezTo>
                  <a:cubicBezTo>
                    <a:pt x="26" y="71"/>
                    <a:pt x="31" y="71"/>
                    <a:pt x="35" y="71"/>
                  </a:cubicBezTo>
                  <a:cubicBezTo>
                    <a:pt x="49" y="71"/>
                    <a:pt x="62" y="63"/>
                    <a:pt x="67" y="52"/>
                  </a:cubicBezTo>
                  <a:cubicBezTo>
                    <a:pt x="69" y="49"/>
                    <a:pt x="70" y="46"/>
                    <a:pt x="71" y="42"/>
                  </a:cubicBezTo>
                  <a:cubicBezTo>
                    <a:pt x="71" y="40"/>
                    <a:pt x="71" y="38"/>
                    <a:pt x="71" y="36"/>
                  </a:cubicBezTo>
                  <a:cubicBezTo>
                    <a:pt x="71" y="35"/>
                    <a:pt x="71" y="34"/>
                    <a:pt x="71" y="33"/>
                  </a:cubicBezTo>
                  <a:cubicBezTo>
                    <a:pt x="71" y="29"/>
                    <a:pt x="70" y="26"/>
                    <a:pt x="69" y="23"/>
                  </a:cubicBezTo>
                  <a:cubicBezTo>
                    <a:pt x="67" y="19"/>
                    <a:pt x="65" y="16"/>
                    <a:pt x="63" y="13"/>
                  </a:cubicBezTo>
                  <a:cubicBezTo>
                    <a:pt x="61" y="10"/>
                    <a:pt x="58" y="8"/>
                    <a:pt x="55" y="6"/>
                  </a:cubicBezTo>
                  <a:cubicBezTo>
                    <a:pt x="49" y="2"/>
                    <a:pt x="43" y="0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Freeform 465">
              <a:extLst>
                <a:ext uri="{FF2B5EF4-FFF2-40B4-BE49-F238E27FC236}">
                  <a16:creationId xmlns:a16="http://schemas.microsoft.com/office/drawing/2014/main" id="{17CA4582-F319-4FCC-BAAE-93F13DD69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455" y="4537066"/>
              <a:ext cx="283933" cy="289932"/>
            </a:xfrm>
            <a:custGeom>
              <a:avLst/>
              <a:gdLst>
                <a:gd name="T0" fmla="*/ 65 w 71"/>
                <a:gd name="T1" fmla="*/ 56 h 72"/>
                <a:gd name="T2" fmla="*/ 67 w 71"/>
                <a:gd name="T3" fmla="*/ 53 h 72"/>
                <a:gd name="T4" fmla="*/ 70 w 71"/>
                <a:gd name="T5" fmla="*/ 43 h 72"/>
                <a:gd name="T6" fmla="*/ 71 w 71"/>
                <a:gd name="T7" fmla="*/ 37 h 72"/>
                <a:gd name="T8" fmla="*/ 71 w 71"/>
                <a:gd name="T9" fmla="*/ 36 h 72"/>
                <a:gd name="T10" fmla="*/ 70 w 71"/>
                <a:gd name="T11" fmla="*/ 27 h 72"/>
                <a:gd name="T12" fmla="*/ 57 w 71"/>
                <a:gd name="T13" fmla="*/ 8 h 72"/>
                <a:gd name="T14" fmla="*/ 49 w 71"/>
                <a:gd name="T15" fmla="*/ 3 h 72"/>
                <a:gd name="T16" fmla="*/ 35 w 71"/>
                <a:gd name="T17" fmla="*/ 0 h 72"/>
                <a:gd name="T18" fmla="*/ 0 w 71"/>
                <a:gd name="T19" fmla="*/ 36 h 72"/>
                <a:gd name="T20" fmla="*/ 0 w 71"/>
                <a:gd name="T21" fmla="*/ 40 h 72"/>
                <a:gd name="T22" fmla="*/ 2 w 71"/>
                <a:gd name="T23" fmla="*/ 49 h 72"/>
                <a:gd name="T24" fmla="*/ 35 w 71"/>
                <a:gd name="T25" fmla="*/ 72 h 72"/>
                <a:gd name="T26" fmla="*/ 59 w 71"/>
                <a:gd name="T27" fmla="*/ 63 h 72"/>
                <a:gd name="T28" fmla="*/ 65 w 71"/>
                <a:gd name="T29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65" y="56"/>
                  </a:moveTo>
                  <a:cubicBezTo>
                    <a:pt x="66" y="55"/>
                    <a:pt x="67" y="54"/>
                    <a:pt x="67" y="53"/>
                  </a:cubicBezTo>
                  <a:cubicBezTo>
                    <a:pt x="69" y="50"/>
                    <a:pt x="70" y="47"/>
                    <a:pt x="70" y="43"/>
                  </a:cubicBezTo>
                  <a:cubicBezTo>
                    <a:pt x="71" y="41"/>
                    <a:pt x="71" y="39"/>
                    <a:pt x="71" y="37"/>
                  </a:cubicBezTo>
                  <a:cubicBezTo>
                    <a:pt x="71" y="37"/>
                    <a:pt x="71" y="36"/>
                    <a:pt x="71" y="36"/>
                  </a:cubicBezTo>
                  <a:cubicBezTo>
                    <a:pt x="71" y="33"/>
                    <a:pt x="71" y="30"/>
                    <a:pt x="70" y="27"/>
                  </a:cubicBezTo>
                  <a:cubicBezTo>
                    <a:pt x="68" y="19"/>
                    <a:pt x="64" y="12"/>
                    <a:pt x="57" y="8"/>
                  </a:cubicBezTo>
                  <a:cubicBezTo>
                    <a:pt x="55" y="6"/>
                    <a:pt x="52" y="4"/>
                    <a:pt x="49" y="3"/>
                  </a:cubicBezTo>
                  <a:cubicBezTo>
                    <a:pt x="45" y="1"/>
                    <a:pt x="40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0" y="43"/>
                    <a:pt x="1" y="46"/>
                    <a:pt x="2" y="49"/>
                  </a:cubicBezTo>
                  <a:cubicBezTo>
                    <a:pt x="8" y="62"/>
                    <a:pt x="20" y="72"/>
                    <a:pt x="35" y="72"/>
                  </a:cubicBezTo>
                  <a:cubicBezTo>
                    <a:pt x="44" y="72"/>
                    <a:pt x="53" y="68"/>
                    <a:pt x="59" y="63"/>
                  </a:cubicBezTo>
                  <a:cubicBezTo>
                    <a:pt x="61" y="61"/>
                    <a:pt x="63" y="58"/>
                    <a:pt x="65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466">
              <a:extLst>
                <a:ext uri="{FF2B5EF4-FFF2-40B4-BE49-F238E27FC236}">
                  <a16:creationId xmlns:a16="http://schemas.microsoft.com/office/drawing/2014/main" id="{E59ABB01-E959-450F-9C47-7C0496C2F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386" y="3077412"/>
              <a:ext cx="283933" cy="285933"/>
            </a:xfrm>
            <a:custGeom>
              <a:avLst/>
              <a:gdLst>
                <a:gd name="T0" fmla="*/ 35 w 71"/>
                <a:gd name="T1" fmla="*/ 71 h 71"/>
                <a:gd name="T2" fmla="*/ 40 w 71"/>
                <a:gd name="T3" fmla="*/ 71 h 71"/>
                <a:gd name="T4" fmla="*/ 50 w 71"/>
                <a:gd name="T5" fmla="*/ 68 h 71"/>
                <a:gd name="T6" fmla="*/ 71 w 71"/>
                <a:gd name="T7" fmla="*/ 36 h 71"/>
                <a:gd name="T8" fmla="*/ 66 w 71"/>
                <a:gd name="T9" fmla="*/ 17 h 71"/>
                <a:gd name="T10" fmla="*/ 60 w 71"/>
                <a:gd name="T11" fmla="*/ 9 h 71"/>
                <a:gd name="T12" fmla="*/ 35 w 71"/>
                <a:gd name="T13" fmla="*/ 0 h 71"/>
                <a:gd name="T14" fmla="*/ 9 w 71"/>
                <a:gd name="T15" fmla="*/ 12 h 71"/>
                <a:gd name="T16" fmla="*/ 3 w 71"/>
                <a:gd name="T17" fmla="*/ 20 h 71"/>
                <a:gd name="T18" fmla="*/ 0 w 71"/>
                <a:gd name="T19" fmla="*/ 36 h 71"/>
                <a:gd name="T20" fmla="*/ 35 w 71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1">
                  <a:moveTo>
                    <a:pt x="35" y="71"/>
                  </a:moveTo>
                  <a:cubicBezTo>
                    <a:pt x="37" y="71"/>
                    <a:pt x="39" y="71"/>
                    <a:pt x="40" y="71"/>
                  </a:cubicBezTo>
                  <a:cubicBezTo>
                    <a:pt x="44" y="71"/>
                    <a:pt x="47" y="70"/>
                    <a:pt x="50" y="68"/>
                  </a:cubicBezTo>
                  <a:cubicBezTo>
                    <a:pt x="62" y="63"/>
                    <a:pt x="71" y="50"/>
                    <a:pt x="71" y="36"/>
                  </a:cubicBezTo>
                  <a:cubicBezTo>
                    <a:pt x="71" y="29"/>
                    <a:pt x="69" y="22"/>
                    <a:pt x="66" y="17"/>
                  </a:cubicBezTo>
                  <a:cubicBezTo>
                    <a:pt x="64" y="14"/>
                    <a:pt x="62" y="12"/>
                    <a:pt x="60" y="9"/>
                  </a:cubicBezTo>
                  <a:cubicBezTo>
                    <a:pt x="53" y="3"/>
                    <a:pt x="45" y="0"/>
                    <a:pt x="35" y="0"/>
                  </a:cubicBezTo>
                  <a:cubicBezTo>
                    <a:pt x="25" y="0"/>
                    <a:pt x="15" y="5"/>
                    <a:pt x="9" y="12"/>
                  </a:cubicBezTo>
                  <a:cubicBezTo>
                    <a:pt x="6" y="15"/>
                    <a:pt x="5" y="17"/>
                    <a:pt x="3" y="20"/>
                  </a:cubicBezTo>
                  <a:cubicBezTo>
                    <a:pt x="1" y="25"/>
                    <a:pt x="0" y="30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467">
              <a:extLst>
                <a:ext uri="{FF2B5EF4-FFF2-40B4-BE49-F238E27FC236}">
                  <a16:creationId xmlns:a16="http://schemas.microsoft.com/office/drawing/2014/main" id="{43AA9FF1-BDEB-4C29-8E71-EB1208C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266" y="4445088"/>
              <a:ext cx="283933" cy="285933"/>
            </a:xfrm>
            <a:custGeom>
              <a:avLst/>
              <a:gdLst>
                <a:gd name="T0" fmla="*/ 0 w 71"/>
                <a:gd name="T1" fmla="*/ 35 h 71"/>
                <a:gd name="T2" fmla="*/ 0 w 71"/>
                <a:gd name="T3" fmla="*/ 36 h 71"/>
                <a:gd name="T4" fmla="*/ 1 w 71"/>
                <a:gd name="T5" fmla="*/ 45 h 71"/>
                <a:gd name="T6" fmla="*/ 36 w 71"/>
                <a:gd name="T7" fmla="*/ 71 h 71"/>
                <a:gd name="T8" fmla="*/ 44 w 71"/>
                <a:gd name="T9" fmla="*/ 70 h 71"/>
                <a:gd name="T10" fmla="*/ 54 w 71"/>
                <a:gd name="T11" fmla="*/ 66 h 71"/>
                <a:gd name="T12" fmla="*/ 71 w 71"/>
                <a:gd name="T13" fmla="*/ 36 h 71"/>
                <a:gd name="T14" fmla="*/ 70 w 71"/>
                <a:gd name="T15" fmla="*/ 26 h 71"/>
                <a:gd name="T16" fmla="*/ 66 w 71"/>
                <a:gd name="T17" fmla="*/ 17 h 71"/>
                <a:gd name="T18" fmla="*/ 42 w 71"/>
                <a:gd name="T19" fmla="*/ 1 h 71"/>
                <a:gd name="T20" fmla="*/ 36 w 71"/>
                <a:gd name="T21" fmla="*/ 0 h 71"/>
                <a:gd name="T22" fmla="*/ 33 w 71"/>
                <a:gd name="T23" fmla="*/ 0 h 71"/>
                <a:gd name="T24" fmla="*/ 0 w 71"/>
                <a:gd name="T25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cubicBezTo>
                    <a:pt x="0" y="35"/>
                    <a:pt x="0" y="35"/>
                    <a:pt x="0" y="36"/>
                  </a:cubicBezTo>
                  <a:cubicBezTo>
                    <a:pt x="0" y="39"/>
                    <a:pt x="0" y="42"/>
                    <a:pt x="1" y="45"/>
                  </a:cubicBezTo>
                  <a:cubicBezTo>
                    <a:pt x="5" y="60"/>
                    <a:pt x="19" y="71"/>
                    <a:pt x="36" y="71"/>
                  </a:cubicBezTo>
                  <a:cubicBezTo>
                    <a:pt x="39" y="71"/>
                    <a:pt x="41" y="71"/>
                    <a:pt x="44" y="70"/>
                  </a:cubicBezTo>
                  <a:cubicBezTo>
                    <a:pt x="48" y="70"/>
                    <a:pt x="51" y="68"/>
                    <a:pt x="54" y="66"/>
                  </a:cubicBezTo>
                  <a:cubicBezTo>
                    <a:pt x="64" y="60"/>
                    <a:pt x="71" y="49"/>
                    <a:pt x="71" y="36"/>
                  </a:cubicBezTo>
                  <a:cubicBezTo>
                    <a:pt x="71" y="32"/>
                    <a:pt x="71" y="29"/>
                    <a:pt x="70" y="26"/>
                  </a:cubicBezTo>
                  <a:cubicBezTo>
                    <a:pt x="69" y="23"/>
                    <a:pt x="68" y="20"/>
                    <a:pt x="66" y="17"/>
                  </a:cubicBezTo>
                  <a:cubicBezTo>
                    <a:pt x="61" y="9"/>
                    <a:pt x="53" y="2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14" y="2"/>
                    <a:pt x="0" y="17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 468">
              <a:extLst>
                <a:ext uri="{FF2B5EF4-FFF2-40B4-BE49-F238E27FC236}">
                  <a16:creationId xmlns:a16="http://schemas.microsoft.com/office/drawing/2014/main" id="{E16D64D7-7778-4FE2-BF58-BABA4B8E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195" y="5202910"/>
              <a:ext cx="283933" cy="285933"/>
            </a:xfrm>
            <a:custGeom>
              <a:avLst/>
              <a:gdLst>
                <a:gd name="T0" fmla="*/ 57 w 71"/>
                <a:gd name="T1" fmla="*/ 7 h 71"/>
                <a:gd name="T2" fmla="*/ 49 w 71"/>
                <a:gd name="T3" fmla="*/ 3 h 71"/>
                <a:gd name="T4" fmla="*/ 49 w 71"/>
                <a:gd name="T5" fmla="*/ 3 h 71"/>
                <a:gd name="T6" fmla="*/ 40 w 71"/>
                <a:gd name="T7" fmla="*/ 0 h 71"/>
                <a:gd name="T8" fmla="*/ 35 w 71"/>
                <a:gd name="T9" fmla="*/ 0 h 71"/>
                <a:gd name="T10" fmla="*/ 27 w 71"/>
                <a:gd name="T11" fmla="*/ 1 h 71"/>
                <a:gd name="T12" fmla="*/ 18 w 71"/>
                <a:gd name="T13" fmla="*/ 4 h 71"/>
                <a:gd name="T14" fmla="*/ 0 w 71"/>
                <a:gd name="T15" fmla="*/ 36 h 71"/>
                <a:gd name="T16" fmla="*/ 35 w 71"/>
                <a:gd name="T17" fmla="*/ 71 h 71"/>
                <a:gd name="T18" fmla="*/ 40 w 71"/>
                <a:gd name="T19" fmla="*/ 71 h 71"/>
                <a:gd name="T20" fmla="*/ 50 w 71"/>
                <a:gd name="T21" fmla="*/ 68 h 71"/>
                <a:gd name="T22" fmla="*/ 71 w 71"/>
                <a:gd name="T23" fmla="*/ 36 h 71"/>
                <a:gd name="T24" fmla="*/ 71 w 71"/>
                <a:gd name="T25" fmla="*/ 29 h 71"/>
                <a:gd name="T26" fmla="*/ 68 w 71"/>
                <a:gd name="T27" fmla="*/ 21 h 71"/>
                <a:gd name="T28" fmla="*/ 57 w 71"/>
                <a:gd name="T2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57" y="7"/>
                  </a:moveTo>
                  <a:cubicBezTo>
                    <a:pt x="55" y="6"/>
                    <a:pt x="52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1"/>
                    <a:pt x="43" y="1"/>
                    <a:pt x="40" y="0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3" y="0"/>
                    <a:pt x="30" y="0"/>
                    <a:pt x="27" y="1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7" y="10"/>
                    <a:pt x="0" y="22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37" y="71"/>
                    <a:pt x="39" y="71"/>
                    <a:pt x="40" y="71"/>
                  </a:cubicBezTo>
                  <a:cubicBezTo>
                    <a:pt x="44" y="71"/>
                    <a:pt x="47" y="70"/>
                    <a:pt x="50" y="68"/>
                  </a:cubicBezTo>
                  <a:cubicBezTo>
                    <a:pt x="62" y="63"/>
                    <a:pt x="71" y="50"/>
                    <a:pt x="71" y="36"/>
                  </a:cubicBezTo>
                  <a:cubicBezTo>
                    <a:pt x="71" y="34"/>
                    <a:pt x="71" y="32"/>
                    <a:pt x="71" y="29"/>
                  </a:cubicBezTo>
                  <a:cubicBezTo>
                    <a:pt x="70" y="26"/>
                    <a:pt x="69" y="23"/>
                    <a:pt x="68" y="21"/>
                  </a:cubicBezTo>
                  <a:cubicBezTo>
                    <a:pt x="65" y="15"/>
                    <a:pt x="62" y="11"/>
                    <a:pt x="5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Freeform 469">
              <a:extLst>
                <a:ext uri="{FF2B5EF4-FFF2-40B4-BE49-F238E27FC236}">
                  <a16:creationId xmlns:a16="http://schemas.microsoft.com/office/drawing/2014/main" id="{633AADE7-32D6-4E8A-82BC-FE51EB4DB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172" y="5544828"/>
              <a:ext cx="283933" cy="283933"/>
            </a:xfrm>
            <a:custGeom>
              <a:avLst/>
              <a:gdLst>
                <a:gd name="T0" fmla="*/ 11 w 71"/>
                <a:gd name="T1" fmla="*/ 10 h 71"/>
                <a:gd name="T2" fmla="*/ 5 w 71"/>
                <a:gd name="T3" fmla="*/ 17 h 71"/>
                <a:gd name="T4" fmla="*/ 0 w 71"/>
                <a:gd name="T5" fmla="*/ 36 h 71"/>
                <a:gd name="T6" fmla="*/ 36 w 71"/>
                <a:gd name="T7" fmla="*/ 71 h 71"/>
                <a:gd name="T8" fmla="*/ 71 w 71"/>
                <a:gd name="T9" fmla="*/ 36 h 71"/>
                <a:gd name="T10" fmla="*/ 36 w 71"/>
                <a:gd name="T11" fmla="*/ 0 h 71"/>
                <a:gd name="T12" fmla="*/ 30 w 71"/>
                <a:gd name="T13" fmla="*/ 0 h 71"/>
                <a:gd name="T14" fmla="*/ 21 w 71"/>
                <a:gd name="T15" fmla="*/ 3 h 71"/>
                <a:gd name="T16" fmla="*/ 11 w 71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11" y="10"/>
                  </a:moveTo>
                  <a:cubicBezTo>
                    <a:pt x="9" y="12"/>
                    <a:pt x="7" y="14"/>
                    <a:pt x="5" y="17"/>
                  </a:cubicBezTo>
                  <a:cubicBezTo>
                    <a:pt x="2" y="23"/>
                    <a:pt x="0" y="29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ubicBezTo>
                    <a:pt x="34" y="0"/>
                    <a:pt x="32" y="0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7" y="5"/>
                    <a:pt x="14" y="7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Freeform 470">
              <a:extLst>
                <a:ext uri="{FF2B5EF4-FFF2-40B4-BE49-F238E27FC236}">
                  <a16:creationId xmlns:a16="http://schemas.microsoft.com/office/drawing/2014/main" id="{15B01DF5-86B0-4E3C-9BFB-2AB3828CC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97" y="4934973"/>
              <a:ext cx="283933" cy="287932"/>
            </a:xfrm>
            <a:custGeom>
              <a:avLst/>
              <a:gdLst>
                <a:gd name="T0" fmla="*/ 35 w 71"/>
                <a:gd name="T1" fmla="*/ 0 h 72"/>
                <a:gd name="T2" fmla="*/ 28 w 71"/>
                <a:gd name="T3" fmla="*/ 1 h 72"/>
                <a:gd name="T4" fmla="*/ 17 w 71"/>
                <a:gd name="T5" fmla="*/ 5 h 72"/>
                <a:gd name="T6" fmla="*/ 2 w 71"/>
                <a:gd name="T7" fmla="*/ 23 h 72"/>
                <a:gd name="T8" fmla="*/ 0 w 71"/>
                <a:gd name="T9" fmla="*/ 32 h 72"/>
                <a:gd name="T10" fmla="*/ 0 w 71"/>
                <a:gd name="T11" fmla="*/ 36 h 72"/>
                <a:gd name="T12" fmla="*/ 0 w 71"/>
                <a:gd name="T13" fmla="*/ 41 h 72"/>
                <a:gd name="T14" fmla="*/ 3 w 71"/>
                <a:gd name="T15" fmla="*/ 52 h 72"/>
                <a:gd name="T16" fmla="*/ 35 w 71"/>
                <a:gd name="T17" fmla="*/ 72 h 72"/>
                <a:gd name="T18" fmla="*/ 71 w 71"/>
                <a:gd name="T19" fmla="*/ 36 h 72"/>
                <a:gd name="T20" fmla="*/ 50 w 71"/>
                <a:gd name="T21" fmla="*/ 4 h 72"/>
                <a:gd name="T22" fmla="*/ 41 w 71"/>
                <a:gd name="T23" fmla="*/ 1 h 72"/>
                <a:gd name="T24" fmla="*/ 35 w 71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35" y="0"/>
                  </a:moveTo>
                  <a:cubicBezTo>
                    <a:pt x="33" y="0"/>
                    <a:pt x="30" y="1"/>
                    <a:pt x="28" y="1"/>
                  </a:cubicBezTo>
                  <a:cubicBezTo>
                    <a:pt x="24" y="2"/>
                    <a:pt x="20" y="3"/>
                    <a:pt x="17" y="5"/>
                  </a:cubicBezTo>
                  <a:cubicBezTo>
                    <a:pt x="10" y="9"/>
                    <a:pt x="5" y="16"/>
                    <a:pt x="2" y="23"/>
                  </a:cubicBezTo>
                  <a:cubicBezTo>
                    <a:pt x="1" y="26"/>
                    <a:pt x="0" y="29"/>
                    <a:pt x="0" y="32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5"/>
                    <a:pt x="2" y="48"/>
                    <a:pt x="3" y="52"/>
                  </a:cubicBezTo>
                  <a:cubicBezTo>
                    <a:pt x="9" y="64"/>
                    <a:pt x="21" y="72"/>
                    <a:pt x="35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22"/>
                    <a:pt x="63" y="9"/>
                    <a:pt x="50" y="4"/>
                  </a:cubicBezTo>
                  <a:cubicBezTo>
                    <a:pt x="48" y="2"/>
                    <a:pt x="44" y="1"/>
                    <a:pt x="41" y="1"/>
                  </a:cubicBezTo>
                  <a:cubicBezTo>
                    <a:pt x="39" y="1"/>
                    <a:pt x="37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Freeform 471">
              <a:extLst>
                <a:ext uri="{FF2B5EF4-FFF2-40B4-BE49-F238E27FC236}">
                  <a16:creationId xmlns:a16="http://schemas.microsoft.com/office/drawing/2014/main" id="{E3CD5A2E-0C97-49D0-BFD9-FB2D9EABA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080" y="4101170"/>
              <a:ext cx="285933" cy="287932"/>
            </a:xfrm>
            <a:custGeom>
              <a:avLst/>
              <a:gdLst>
                <a:gd name="T0" fmla="*/ 0 w 71"/>
                <a:gd name="T1" fmla="*/ 36 h 72"/>
                <a:gd name="T2" fmla="*/ 1 w 71"/>
                <a:gd name="T3" fmla="*/ 46 h 72"/>
                <a:gd name="T4" fmla="*/ 6 w 71"/>
                <a:gd name="T5" fmla="*/ 56 h 72"/>
                <a:gd name="T6" fmla="*/ 17 w 71"/>
                <a:gd name="T7" fmla="*/ 67 h 72"/>
                <a:gd name="T8" fmla="*/ 26 w 71"/>
                <a:gd name="T9" fmla="*/ 71 h 72"/>
                <a:gd name="T10" fmla="*/ 36 w 71"/>
                <a:gd name="T11" fmla="*/ 72 h 72"/>
                <a:gd name="T12" fmla="*/ 44 w 71"/>
                <a:gd name="T13" fmla="*/ 71 h 72"/>
                <a:gd name="T14" fmla="*/ 53 w 71"/>
                <a:gd name="T15" fmla="*/ 67 h 72"/>
                <a:gd name="T16" fmla="*/ 71 w 71"/>
                <a:gd name="T17" fmla="*/ 38 h 72"/>
                <a:gd name="T18" fmla="*/ 71 w 71"/>
                <a:gd name="T19" fmla="*/ 36 h 72"/>
                <a:gd name="T20" fmla="*/ 71 w 71"/>
                <a:gd name="T21" fmla="*/ 28 h 72"/>
                <a:gd name="T22" fmla="*/ 36 w 71"/>
                <a:gd name="T23" fmla="*/ 0 h 72"/>
                <a:gd name="T24" fmla="*/ 4 w 71"/>
                <a:gd name="T25" fmla="*/ 20 h 72"/>
                <a:gd name="T26" fmla="*/ 1 w 71"/>
                <a:gd name="T27" fmla="*/ 29 h 72"/>
                <a:gd name="T28" fmla="*/ 0 w 71"/>
                <a:gd name="T2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cubicBezTo>
                    <a:pt x="0" y="39"/>
                    <a:pt x="0" y="43"/>
                    <a:pt x="1" y="46"/>
                  </a:cubicBezTo>
                  <a:cubicBezTo>
                    <a:pt x="2" y="49"/>
                    <a:pt x="4" y="53"/>
                    <a:pt x="6" y="56"/>
                  </a:cubicBezTo>
                  <a:cubicBezTo>
                    <a:pt x="9" y="60"/>
                    <a:pt x="12" y="64"/>
                    <a:pt x="17" y="67"/>
                  </a:cubicBezTo>
                  <a:cubicBezTo>
                    <a:pt x="20" y="68"/>
                    <a:pt x="23" y="70"/>
                    <a:pt x="26" y="71"/>
                  </a:cubicBezTo>
                  <a:cubicBezTo>
                    <a:pt x="29" y="71"/>
                    <a:pt x="32" y="72"/>
                    <a:pt x="36" y="72"/>
                  </a:cubicBezTo>
                  <a:cubicBezTo>
                    <a:pt x="39" y="72"/>
                    <a:pt x="42" y="72"/>
                    <a:pt x="44" y="71"/>
                  </a:cubicBezTo>
                  <a:cubicBezTo>
                    <a:pt x="48" y="70"/>
                    <a:pt x="51" y="69"/>
                    <a:pt x="53" y="67"/>
                  </a:cubicBezTo>
                  <a:cubicBezTo>
                    <a:pt x="64" y="61"/>
                    <a:pt x="71" y="50"/>
                    <a:pt x="71" y="38"/>
                  </a:cubicBezTo>
                  <a:cubicBezTo>
                    <a:pt x="71" y="37"/>
                    <a:pt x="71" y="37"/>
                    <a:pt x="71" y="36"/>
                  </a:cubicBezTo>
                  <a:cubicBezTo>
                    <a:pt x="71" y="33"/>
                    <a:pt x="71" y="31"/>
                    <a:pt x="71" y="28"/>
                  </a:cubicBezTo>
                  <a:cubicBezTo>
                    <a:pt x="67" y="12"/>
                    <a:pt x="53" y="0"/>
                    <a:pt x="36" y="0"/>
                  </a:cubicBezTo>
                  <a:cubicBezTo>
                    <a:pt x="22" y="0"/>
                    <a:pt x="10" y="8"/>
                    <a:pt x="4" y="20"/>
                  </a:cubicBezTo>
                  <a:cubicBezTo>
                    <a:pt x="2" y="23"/>
                    <a:pt x="1" y="26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Freeform 472">
              <a:extLst>
                <a:ext uri="{FF2B5EF4-FFF2-40B4-BE49-F238E27FC236}">
                  <a16:creationId xmlns:a16="http://schemas.microsoft.com/office/drawing/2014/main" id="{D2A58D98-73D5-4B2F-A5F8-27F570F24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8091" y="3475318"/>
              <a:ext cx="289932" cy="287932"/>
            </a:xfrm>
            <a:custGeom>
              <a:avLst/>
              <a:gdLst>
                <a:gd name="T0" fmla="*/ 67 w 72"/>
                <a:gd name="T1" fmla="*/ 18 h 72"/>
                <a:gd name="T2" fmla="*/ 61 w 72"/>
                <a:gd name="T3" fmla="*/ 11 h 72"/>
                <a:gd name="T4" fmla="*/ 48 w 72"/>
                <a:gd name="T5" fmla="*/ 2 h 72"/>
                <a:gd name="T6" fmla="*/ 39 w 72"/>
                <a:gd name="T7" fmla="*/ 0 h 72"/>
                <a:gd name="T8" fmla="*/ 36 w 72"/>
                <a:gd name="T9" fmla="*/ 0 h 72"/>
                <a:gd name="T10" fmla="*/ 18 w 72"/>
                <a:gd name="T11" fmla="*/ 5 h 72"/>
                <a:gd name="T12" fmla="*/ 10 w 72"/>
                <a:gd name="T13" fmla="*/ 11 h 72"/>
                <a:gd name="T14" fmla="*/ 0 w 72"/>
                <a:gd name="T15" fmla="*/ 36 h 72"/>
                <a:gd name="T16" fmla="*/ 0 w 72"/>
                <a:gd name="T17" fmla="*/ 40 h 72"/>
                <a:gd name="T18" fmla="*/ 3 w 72"/>
                <a:gd name="T19" fmla="*/ 49 h 72"/>
                <a:gd name="T20" fmla="*/ 22 w 72"/>
                <a:gd name="T21" fmla="*/ 69 h 72"/>
                <a:gd name="T22" fmla="*/ 32 w 72"/>
                <a:gd name="T23" fmla="*/ 72 h 72"/>
                <a:gd name="T24" fmla="*/ 36 w 72"/>
                <a:gd name="T25" fmla="*/ 72 h 72"/>
                <a:gd name="T26" fmla="*/ 59 w 72"/>
                <a:gd name="T27" fmla="*/ 63 h 72"/>
                <a:gd name="T28" fmla="*/ 66 w 72"/>
                <a:gd name="T29" fmla="*/ 56 h 72"/>
                <a:gd name="T30" fmla="*/ 70 w 72"/>
                <a:gd name="T31" fmla="*/ 46 h 72"/>
                <a:gd name="T32" fmla="*/ 72 w 72"/>
                <a:gd name="T33" fmla="*/ 37 h 72"/>
                <a:gd name="T34" fmla="*/ 72 w 72"/>
                <a:gd name="T35" fmla="*/ 36 h 72"/>
                <a:gd name="T36" fmla="*/ 67 w 72"/>
                <a:gd name="T3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2">
                  <a:moveTo>
                    <a:pt x="67" y="18"/>
                  </a:moveTo>
                  <a:cubicBezTo>
                    <a:pt x="65" y="15"/>
                    <a:pt x="63" y="13"/>
                    <a:pt x="61" y="11"/>
                  </a:cubicBezTo>
                  <a:cubicBezTo>
                    <a:pt x="58" y="7"/>
                    <a:pt x="53" y="4"/>
                    <a:pt x="48" y="2"/>
                  </a:cubicBezTo>
                  <a:cubicBezTo>
                    <a:pt x="45" y="1"/>
                    <a:pt x="42" y="1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29" y="0"/>
                    <a:pt x="23" y="2"/>
                    <a:pt x="18" y="5"/>
                  </a:cubicBezTo>
                  <a:cubicBezTo>
                    <a:pt x="15" y="7"/>
                    <a:pt x="13" y="9"/>
                    <a:pt x="10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6" y="58"/>
                    <a:pt x="13" y="65"/>
                    <a:pt x="22" y="69"/>
                  </a:cubicBezTo>
                  <a:cubicBezTo>
                    <a:pt x="25" y="70"/>
                    <a:pt x="29" y="71"/>
                    <a:pt x="32" y="72"/>
                  </a:cubicBezTo>
                  <a:cubicBezTo>
                    <a:pt x="34" y="72"/>
                    <a:pt x="35" y="72"/>
                    <a:pt x="36" y="72"/>
                  </a:cubicBezTo>
                  <a:cubicBezTo>
                    <a:pt x="45" y="72"/>
                    <a:pt x="53" y="68"/>
                    <a:pt x="59" y="63"/>
                  </a:cubicBezTo>
                  <a:cubicBezTo>
                    <a:pt x="62" y="61"/>
                    <a:pt x="64" y="59"/>
                    <a:pt x="66" y="56"/>
                  </a:cubicBezTo>
                  <a:cubicBezTo>
                    <a:pt x="68" y="53"/>
                    <a:pt x="69" y="50"/>
                    <a:pt x="70" y="46"/>
                  </a:cubicBezTo>
                  <a:cubicBezTo>
                    <a:pt x="71" y="43"/>
                    <a:pt x="72" y="40"/>
                    <a:pt x="72" y="37"/>
                  </a:cubicBezTo>
                  <a:cubicBezTo>
                    <a:pt x="72" y="37"/>
                    <a:pt x="72" y="36"/>
                    <a:pt x="72" y="36"/>
                  </a:cubicBezTo>
                  <a:cubicBezTo>
                    <a:pt x="72" y="29"/>
                    <a:pt x="70" y="23"/>
                    <a:pt x="6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Freeform 473">
              <a:extLst>
                <a:ext uri="{FF2B5EF4-FFF2-40B4-BE49-F238E27FC236}">
                  <a16:creationId xmlns:a16="http://schemas.microsoft.com/office/drawing/2014/main" id="{83318F87-F943-40B3-9DF0-CC34DB1FC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3929" y="4049182"/>
              <a:ext cx="289932" cy="283933"/>
            </a:xfrm>
            <a:custGeom>
              <a:avLst/>
              <a:gdLst>
                <a:gd name="T0" fmla="*/ 58 w 72"/>
                <a:gd name="T1" fmla="*/ 7 h 71"/>
                <a:gd name="T2" fmla="*/ 44 w 72"/>
                <a:gd name="T3" fmla="*/ 1 h 71"/>
                <a:gd name="T4" fmla="*/ 36 w 72"/>
                <a:gd name="T5" fmla="*/ 0 h 71"/>
                <a:gd name="T6" fmla="*/ 34 w 72"/>
                <a:gd name="T7" fmla="*/ 0 h 71"/>
                <a:gd name="T8" fmla="*/ 12 w 72"/>
                <a:gd name="T9" fmla="*/ 9 h 71"/>
                <a:gd name="T10" fmla="*/ 6 w 72"/>
                <a:gd name="T11" fmla="*/ 17 h 71"/>
                <a:gd name="T12" fmla="*/ 0 w 72"/>
                <a:gd name="T13" fmla="*/ 34 h 71"/>
                <a:gd name="T14" fmla="*/ 0 w 72"/>
                <a:gd name="T15" fmla="*/ 36 h 71"/>
                <a:gd name="T16" fmla="*/ 1 w 72"/>
                <a:gd name="T17" fmla="*/ 43 h 71"/>
                <a:gd name="T18" fmla="*/ 21 w 72"/>
                <a:gd name="T19" fmla="*/ 68 h 71"/>
                <a:gd name="T20" fmla="*/ 29 w 72"/>
                <a:gd name="T21" fmla="*/ 71 h 71"/>
                <a:gd name="T22" fmla="*/ 36 w 72"/>
                <a:gd name="T23" fmla="*/ 71 h 71"/>
                <a:gd name="T24" fmla="*/ 72 w 72"/>
                <a:gd name="T25" fmla="*/ 36 h 71"/>
                <a:gd name="T26" fmla="*/ 64 w 72"/>
                <a:gd name="T27" fmla="*/ 14 h 71"/>
                <a:gd name="T28" fmla="*/ 58 w 72"/>
                <a:gd name="T2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1">
                  <a:moveTo>
                    <a:pt x="58" y="7"/>
                  </a:moveTo>
                  <a:cubicBezTo>
                    <a:pt x="54" y="4"/>
                    <a:pt x="49" y="2"/>
                    <a:pt x="44" y="1"/>
                  </a:cubicBezTo>
                  <a:cubicBezTo>
                    <a:pt x="41" y="0"/>
                    <a:pt x="39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26" y="0"/>
                    <a:pt x="18" y="4"/>
                    <a:pt x="12" y="9"/>
                  </a:cubicBezTo>
                  <a:cubicBezTo>
                    <a:pt x="9" y="11"/>
                    <a:pt x="7" y="14"/>
                    <a:pt x="6" y="17"/>
                  </a:cubicBezTo>
                  <a:cubicBezTo>
                    <a:pt x="3" y="22"/>
                    <a:pt x="1" y="27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38"/>
                    <a:pt x="0" y="41"/>
                    <a:pt x="1" y="43"/>
                  </a:cubicBezTo>
                  <a:cubicBezTo>
                    <a:pt x="3" y="54"/>
                    <a:pt x="11" y="63"/>
                    <a:pt x="21" y="68"/>
                  </a:cubicBezTo>
                  <a:cubicBezTo>
                    <a:pt x="23" y="69"/>
                    <a:pt x="26" y="70"/>
                    <a:pt x="29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56" y="71"/>
                    <a:pt x="72" y="55"/>
                    <a:pt x="72" y="36"/>
                  </a:cubicBezTo>
                  <a:cubicBezTo>
                    <a:pt x="72" y="27"/>
                    <a:pt x="69" y="20"/>
                    <a:pt x="64" y="14"/>
                  </a:cubicBezTo>
                  <a:cubicBezTo>
                    <a:pt x="62" y="11"/>
                    <a:pt x="60" y="9"/>
                    <a:pt x="5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 474">
              <a:extLst>
                <a:ext uri="{FF2B5EF4-FFF2-40B4-BE49-F238E27FC236}">
                  <a16:creationId xmlns:a16="http://schemas.microsoft.com/office/drawing/2014/main" id="{7A3FEC92-ED00-41FA-9B73-3D3D8D69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828" y="3623283"/>
              <a:ext cx="287932" cy="283933"/>
            </a:xfrm>
            <a:custGeom>
              <a:avLst/>
              <a:gdLst>
                <a:gd name="T0" fmla="*/ 36 w 72"/>
                <a:gd name="T1" fmla="*/ 0 h 71"/>
                <a:gd name="T2" fmla="*/ 27 w 72"/>
                <a:gd name="T3" fmla="*/ 1 h 71"/>
                <a:gd name="T4" fmla="*/ 18 w 72"/>
                <a:gd name="T5" fmla="*/ 4 h 71"/>
                <a:gd name="T6" fmla="*/ 2 w 72"/>
                <a:gd name="T7" fmla="*/ 26 h 71"/>
                <a:gd name="T8" fmla="*/ 0 w 72"/>
                <a:gd name="T9" fmla="*/ 35 h 71"/>
                <a:gd name="T10" fmla="*/ 0 w 72"/>
                <a:gd name="T11" fmla="*/ 35 h 71"/>
                <a:gd name="T12" fmla="*/ 8 w 72"/>
                <a:gd name="T13" fmla="*/ 58 h 71"/>
                <a:gd name="T14" fmla="*/ 14 w 72"/>
                <a:gd name="T15" fmla="*/ 64 h 71"/>
                <a:gd name="T16" fmla="*/ 36 w 72"/>
                <a:gd name="T17" fmla="*/ 71 h 71"/>
                <a:gd name="T18" fmla="*/ 72 w 72"/>
                <a:gd name="T19" fmla="*/ 35 h 71"/>
                <a:gd name="T20" fmla="*/ 36 w 72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1">
                  <a:moveTo>
                    <a:pt x="36" y="0"/>
                  </a:moveTo>
                  <a:cubicBezTo>
                    <a:pt x="33" y="0"/>
                    <a:pt x="30" y="0"/>
                    <a:pt x="27" y="1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0" y="9"/>
                    <a:pt x="4" y="17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4"/>
                    <a:pt x="3" y="52"/>
                    <a:pt x="8" y="58"/>
                  </a:cubicBezTo>
                  <a:cubicBezTo>
                    <a:pt x="10" y="60"/>
                    <a:pt x="12" y="62"/>
                    <a:pt x="14" y="64"/>
                  </a:cubicBezTo>
                  <a:cubicBezTo>
                    <a:pt x="20" y="68"/>
                    <a:pt x="28" y="71"/>
                    <a:pt x="36" y="71"/>
                  </a:cubicBezTo>
                  <a:cubicBezTo>
                    <a:pt x="56" y="71"/>
                    <a:pt x="72" y="55"/>
                    <a:pt x="72" y="35"/>
                  </a:cubicBezTo>
                  <a:cubicBezTo>
                    <a:pt x="72" y="16"/>
                    <a:pt x="5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 475">
              <a:extLst>
                <a:ext uri="{FF2B5EF4-FFF2-40B4-BE49-F238E27FC236}">
                  <a16:creationId xmlns:a16="http://schemas.microsoft.com/office/drawing/2014/main" id="{3633E2A1-B973-4850-9B21-04CE7E34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907" y="2853465"/>
              <a:ext cx="285933" cy="283933"/>
            </a:xfrm>
            <a:custGeom>
              <a:avLst/>
              <a:gdLst>
                <a:gd name="T0" fmla="*/ 1 w 71"/>
                <a:gd name="T1" fmla="*/ 24 h 71"/>
                <a:gd name="T2" fmla="*/ 0 w 71"/>
                <a:gd name="T3" fmla="*/ 34 h 71"/>
                <a:gd name="T4" fmla="*/ 0 w 71"/>
                <a:gd name="T5" fmla="*/ 35 h 71"/>
                <a:gd name="T6" fmla="*/ 5 w 71"/>
                <a:gd name="T7" fmla="*/ 54 h 71"/>
                <a:gd name="T8" fmla="*/ 11 w 71"/>
                <a:gd name="T9" fmla="*/ 61 h 71"/>
                <a:gd name="T10" fmla="*/ 28 w 71"/>
                <a:gd name="T11" fmla="*/ 70 h 71"/>
                <a:gd name="T12" fmla="*/ 35 w 71"/>
                <a:gd name="T13" fmla="*/ 71 h 71"/>
                <a:gd name="T14" fmla="*/ 38 w 71"/>
                <a:gd name="T15" fmla="*/ 71 h 71"/>
                <a:gd name="T16" fmla="*/ 45 w 71"/>
                <a:gd name="T17" fmla="*/ 70 h 71"/>
                <a:gd name="T18" fmla="*/ 54 w 71"/>
                <a:gd name="T19" fmla="*/ 66 h 71"/>
                <a:gd name="T20" fmla="*/ 71 w 71"/>
                <a:gd name="T21" fmla="*/ 35 h 71"/>
                <a:gd name="T22" fmla="*/ 35 w 71"/>
                <a:gd name="T23" fmla="*/ 0 h 71"/>
                <a:gd name="T24" fmla="*/ 19 w 71"/>
                <a:gd name="T25" fmla="*/ 3 h 71"/>
                <a:gd name="T26" fmla="*/ 12 w 71"/>
                <a:gd name="T27" fmla="*/ 9 h 71"/>
                <a:gd name="T28" fmla="*/ 1 w 71"/>
                <a:gd name="T29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1" y="24"/>
                  </a:moveTo>
                  <a:cubicBezTo>
                    <a:pt x="0" y="27"/>
                    <a:pt x="0" y="31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42"/>
                    <a:pt x="2" y="49"/>
                    <a:pt x="5" y="54"/>
                  </a:cubicBezTo>
                  <a:cubicBezTo>
                    <a:pt x="7" y="57"/>
                    <a:pt x="9" y="59"/>
                    <a:pt x="11" y="61"/>
                  </a:cubicBezTo>
                  <a:cubicBezTo>
                    <a:pt x="16" y="66"/>
                    <a:pt x="22" y="69"/>
                    <a:pt x="28" y="70"/>
                  </a:cubicBezTo>
                  <a:cubicBezTo>
                    <a:pt x="31" y="71"/>
                    <a:pt x="33" y="71"/>
                    <a:pt x="35" y="71"/>
                  </a:cubicBezTo>
                  <a:cubicBezTo>
                    <a:pt x="36" y="71"/>
                    <a:pt x="37" y="71"/>
                    <a:pt x="38" y="71"/>
                  </a:cubicBezTo>
                  <a:cubicBezTo>
                    <a:pt x="40" y="71"/>
                    <a:pt x="43" y="70"/>
                    <a:pt x="45" y="70"/>
                  </a:cubicBezTo>
                  <a:cubicBezTo>
                    <a:pt x="49" y="69"/>
                    <a:pt x="51" y="68"/>
                    <a:pt x="54" y="66"/>
                  </a:cubicBezTo>
                  <a:cubicBezTo>
                    <a:pt x="64" y="60"/>
                    <a:pt x="71" y="48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ubicBezTo>
                    <a:pt x="30" y="0"/>
                    <a:pt x="24" y="1"/>
                    <a:pt x="19" y="3"/>
                  </a:cubicBezTo>
                  <a:cubicBezTo>
                    <a:pt x="16" y="5"/>
                    <a:pt x="14" y="7"/>
                    <a:pt x="12" y="9"/>
                  </a:cubicBezTo>
                  <a:cubicBezTo>
                    <a:pt x="7" y="13"/>
                    <a:pt x="3" y="18"/>
                    <a:pt x="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Freeform 476">
              <a:extLst>
                <a:ext uri="{FF2B5EF4-FFF2-40B4-BE49-F238E27FC236}">
                  <a16:creationId xmlns:a16="http://schemas.microsoft.com/office/drawing/2014/main" id="{7D3E9C28-AB01-4086-9801-7AB30B786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21" y="2163628"/>
              <a:ext cx="287932" cy="283933"/>
            </a:xfrm>
            <a:custGeom>
              <a:avLst/>
              <a:gdLst>
                <a:gd name="T0" fmla="*/ 1 w 72"/>
                <a:gd name="T1" fmla="*/ 29 h 71"/>
                <a:gd name="T2" fmla="*/ 0 w 72"/>
                <a:gd name="T3" fmla="*/ 36 h 71"/>
                <a:gd name="T4" fmla="*/ 1 w 72"/>
                <a:gd name="T5" fmla="*/ 39 h 71"/>
                <a:gd name="T6" fmla="*/ 9 w 72"/>
                <a:gd name="T7" fmla="*/ 59 h 71"/>
                <a:gd name="T8" fmla="*/ 17 w 72"/>
                <a:gd name="T9" fmla="*/ 66 h 71"/>
                <a:gd name="T10" fmla="*/ 24 w 72"/>
                <a:gd name="T11" fmla="*/ 69 h 71"/>
                <a:gd name="T12" fmla="*/ 33 w 72"/>
                <a:gd name="T13" fmla="*/ 71 h 71"/>
                <a:gd name="T14" fmla="*/ 36 w 72"/>
                <a:gd name="T15" fmla="*/ 71 h 71"/>
                <a:gd name="T16" fmla="*/ 53 w 72"/>
                <a:gd name="T17" fmla="*/ 67 h 71"/>
                <a:gd name="T18" fmla="*/ 61 w 72"/>
                <a:gd name="T19" fmla="*/ 62 h 71"/>
                <a:gd name="T20" fmla="*/ 72 w 72"/>
                <a:gd name="T21" fmla="*/ 36 h 71"/>
                <a:gd name="T22" fmla="*/ 36 w 72"/>
                <a:gd name="T23" fmla="*/ 0 h 71"/>
                <a:gd name="T24" fmla="*/ 10 w 72"/>
                <a:gd name="T25" fmla="*/ 12 h 71"/>
                <a:gd name="T26" fmla="*/ 4 w 72"/>
                <a:gd name="T27" fmla="*/ 20 h 71"/>
                <a:gd name="T28" fmla="*/ 1 w 72"/>
                <a:gd name="T2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1">
                  <a:moveTo>
                    <a:pt x="1" y="29"/>
                  </a:moveTo>
                  <a:cubicBezTo>
                    <a:pt x="1" y="31"/>
                    <a:pt x="0" y="33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" y="47"/>
                    <a:pt x="4" y="54"/>
                    <a:pt x="9" y="59"/>
                  </a:cubicBezTo>
                  <a:cubicBezTo>
                    <a:pt x="12" y="62"/>
                    <a:pt x="14" y="64"/>
                    <a:pt x="17" y="66"/>
                  </a:cubicBezTo>
                  <a:cubicBezTo>
                    <a:pt x="19" y="67"/>
                    <a:pt x="21" y="68"/>
                    <a:pt x="24" y="69"/>
                  </a:cubicBezTo>
                  <a:cubicBezTo>
                    <a:pt x="27" y="70"/>
                    <a:pt x="30" y="71"/>
                    <a:pt x="33" y="71"/>
                  </a:cubicBezTo>
                  <a:cubicBezTo>
                    <a:pt x="34" y="71"/>
                    <a:pt x="35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cubicBezTo>
                    <a:pt x="56" y="66"/>
                    <a:pt x="58" y="64"/>
                    <a:pt x="61" y="62"/>
                  </a:cubicBezTo>
                  <a:cubicBezTo>
                    <a:pt x="68" y="55"/>
                    <a:pt x="72" y="4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26" y="0"/>
                    <a:pt x="16" y="4"/>
                    <a:pt x="10" y="12"/>
                  </a:cubicBezTo>
                  <a:cubicBezTo>
                    <a:pt x="7" y="14"/>
                    <a:pt x="5" y="17"/>
                    <a:pt x="4" y="20"/>
                  </a:cubicBezTo>
                  <a:cubicBezTo>
                    <a:pt x="3" y="23"/>
                    <a:pt x="2" y="26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Freeform 477">
              <a:extLst>
                <a:ext uri="{FF2B5EF4-FFF2-40B4-BE49-F238E27FC236}">
                  <a16:creationId xmlns:a16="http://schemas.microsoft.com/office/drawing/2014/main" id="{B173947B-53F7-4AF7-8F3F-91FD557DC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184" y="1721732"/>
              <a:ext cx="283933" cy="289932"/>
            </a:xfrm>
            <a:custGeom>
              <a:avLst/>
              <a:gdLst>
                <a:gd name="T0" fmla="*/ 0 w 71"/>
                <a:gd name="T1" fmla="*/ 38 h 72"/>
                <a:gd name="T2" fmla="*/ 6 w 71"/>
                <a:gd name="T3" fmla="*/ 57 h 72"/>
                <a:gd name="T4" fmla="*/ 13 w 71"/>
                <a:gd name="T5" fmla="*/ 64 h 72"/>
                <a:gd name="T6" fmla="*/ 20 w 71"/>
                <a:gd name="T7" fmla="*/ 69 h 72"/>
                <a:gd name="T8" fmla="*/ 29 w 71"/>
                <a:gd name="T9" fmla="*/ 71 h 72"/>
                <a:gd name="T10" fmla="*/ 35 w 71"/>
                <a:gd name="T11" fmla="*/ 72 h 72"/>
                <a:gd name="T12" fmla="*/ 63 w 71"/>
                <a:gd name="T13" fmla="*/ 59 h 72"/>
                <a:gd name="T14" fmla="*/ 68 w 71"/>
                <a:gd name="T15" fmla="*/ 51 h 72"/>
                <a:gd name="T16" fmla="*/ 71 w 71"/>
                <a:gd name="T17" fmla="*/ 36 h 72"/>
                <a:gd name="T18" fmla="*/ 35 w 71"/>
                <a:gd name="T19" fmla="*/ 0 h 72"/>
                <a:gd name="T20" fmla="*/ 1 w 71"/>
                <a:gd name="T21" fmla="*/ 28 h 72"/>
                <a:gd name="T22" fmla="*/ 0 w 71"/>
                <a:gd name="T23" fmla="*/ 36 h 72"/>
                <a:gd name="T24" fmla="*/ 0 w 71"/>
                <a:gd name="T25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0" y="38"/>
                  </a:moveTo>
                  <a:cubicBezTo>
                    <a:pt x="0" y="45"/>
                    <a:pt x="2" y="51"/>
                    <a:pt x="6" y="57"/>
                  </a:cubicBezTo>
                  <a:cubicBezTo>
                    <a:pt x="8" y="59"/>
                    <a:pt x="10" y="62"/>
                    <a:pt x="13" y="64"/>
                  </a:cubicBezTo>
                  <a:cubicBezTo>
                    <a:pt x="15" y="66"/>
                    <a:pt x="17" y="67"/>
                    <a:pt x="20" y="69"/>
                  </a:cubicBezTo>
                  <a:cubicBezTo>
                    <a:pt x="23" y="70"/>
                    <a:pt x="26" y="71"/>
                    <a:pt x="29" y="71"/>
                  </a:cubicBezTo>
                  <a:cubicBezTo>
                    <a:pt x="31" y="72"/>
                    <a:pt x="33" y="72"/>
                    <a:pt x="35" y="72"/>
                  </a:cubicBezTo>
                  <a:cubicBezTo>
                    <a:pt x="46" y="72"/>
                    <a:pt x="56" y="67"/>
                    <a:pt x="63" y="59"/>
                  </a:cubicBezTo>
                  <a:cubicBezTo>
                    <a:pt x="65" y="57"/>
                    <a:pt x="66" y="54"/>
                    <a:pt x="68" y="51"/>
                  </a:cubicBezTo>
                  <a:cubicBezTo>
                    <a:pt x="70" y="47"/>
                    <a:pt x="71" y="42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  <a:cubicBezTo>
                    <a:pt x="19" y="0"/>
                    <a:pt x="4" y="12"/>
                    <a:pt x="1" y="28"/>
                  </a:cubicBezTo>
                  <a:cubicBezTo>
                    <a:pt x="0" y="30"/>
                    <a:pt x="0" y="33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Freeform 478">
              <a:extLst>
                <a:ext uri="{FF2B5EF4-FFF2-40B4-BE49-F238E27FC236}">
                  <a16:creationId xmlns:a16="http://schemas.microsoft.com/office/drawing/2014/main" id="{CDEC7B13-A222-43B7-8748-07C2D807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243" y="2591527"/>
              <a:ext cx="287932" cy="285933"/>
            </a:xfrm>
            <a:custGeom>
              <a:avLst/>
              <a:gdLst>
                <a:gd name="T0" fmla="*/ 50 w 72"/>
                <a:gd name="T1" fmla="*/ 2 h 71"/>
                <a:gd name="T2" fmla="*/ 41 w 72"/>
                <a:gd name="T3" fmla="*/ 0 h 71"/>
                <a:gd name="T4" fmla="*/ 36 w 72"/>
                <a:gd name="T5" fmla="*/ 0 h 71"/>
                <a:gd name="T6" fmla="*/ 14 w 72"/>
                <a:gd name="T7" fmla="*/ 7 h 71"/>
                <a:gd name="T8" fmla="*/ 8 w 72"/>
                <a:gd name="T9" fmla="*/ 14 h 71"/>
                <a:gd name="T10" fmla="*/ 0 w 72"/>
                <a:gd name="T11" fmla="*/ 35 h 71"/>
                <a:gd name="T12" fmla="*/ 0 w 72"/>
                <a:gd name="T13" fmla="*/ 39 h 71"/>
                <a:gd name="T14" fmla="*/ 2 w 72"/>
                <a:gd name="T15" fmla="*/ 48 h 71"/>
                <a:gd name="T16" fmla="*/ 5 w 72"/>
                <a:gd name="T17" fmla="*/ 54 h 71"/>
                <a:gd name="T18" fmla="*/ 12 w 72"/>
                <a:gd name="T19" fmla="*/ 62 h 71"/>
                <a:gd name="T20" fmla="*/ 28 w 72"/>
                <a:gd name="T21" fmla="*/ 70 h 71"/>
                <a:gd name="T22" fmla="*/ 36 w 72"/>
                <a:gd name="T23" fmla="*/ 71 h 71"/>
                <a:gd name="T24" fmla="*/ 39 w 72"/>
                <a:gd name="T25" fmla="*/ 71 h 71"/>
                <a:gd name="T26" fmla="*/ 51 w 72"/>
                <a:gd name="T27" fmla="*/ 68 h 71"/>
                <a:gd name="T28" fmla="*/ 60 w 72"/>
                <a:gd name="T29" fmla="*/ 62 h 71"/>
                <a:gd name="T30" fmla="*/ 70 w 72"/>
                <a:gd name="T31" fmla="*/ 47 h 71"/>
                <a:gd name="T32" fmla="*/ 72 w 72"/>
                <a:gd name="T33" fmla="*/ 38 h 71"/>
                <a:gd name="T34" fmla="*/ 72 w 72"/>
                <a:gd name="T35" fmla="*/ 35 h 71"/>
                <a:gd name="T36" fmla="*/ 50 w 72"/>
                <a:gd name="T37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1">
                  <a:moveTo>
                    <a:pt x="50" y="2"/>
                  </a:moveTo>
                  <a:cubicBezTo>
                    <a:pt x="47" y="1"/>
                    <a:pt x="44" y="0"/>
                    <a:pt x="41" y="0"/>
                  </a:cubicBezTo>
                  <a:cubicBezTo>
                    <a:pt x="39" y="0"/>
                    <a:pt x="38" y="0"/>
                    <a:pt x="36" y="0"/>
                  </a:cubicBezTo>
                  <a:cubicBezTo>
                    <a:pt x="28" y="0"/>
                    <a:pt x="20" y="2"/>
                    <a:pt x="14" y="7"/>
                  </a:cubicBezTo>
                  <a:cubicBezTo>
                    <a:pt x="12" y="9"/>
                    <a:pt x="10" y="11"/>
                    <a:pt x="8" y="14"/>
                  </a:cubicBezTo>
                  <a:cubicBezTo>
                    <a:pt x="3" y="20"/>
                    <a:pt x="0" y="27"/>
                    <a:pt x="0" y="35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" y="42"/>
                    <a:pt x="1" y="45"/>
                    <a:pt x="2" y="48"/>
                  </a:cubicBezTo>
                  <a:cubicBezTo>
                    <a:pt x="3" y="50"/>
                    <a:pt x="4" y="52"/>
                    <a:pt x="5" y="54"/>
                  </a:cubicBezTo>
                  <a:cubicBezTo>
                    <a:pt x="7" y="57"/>
                    <a:pt x="9" y="59"/>
                    <a:pt x="12" y="62"/>
                  </a:cubicBezTo>
                  <a:cubicBezTo>
                    <a:pt x="16" y="66"/>
                    <a:pt x="22" y="69"/>
                    <a:pt x="28" y="70"/>
                  </a:cubicBezTo>
                  <a:cubicBezTo>
                    <a:pt x="31" y="71"/>
                    <a:pt x="33" y="71"/>
                    <a:pt x="36" y="71"/>
                  </a:cubicBezTo>
                  <a:cubicBezTo>
                    <a:pt x="37" y="71"/>
                    <a:pt x="38" y="71"/>
                    <a:pt x="39" y="71"/>
                  </a:cubicBezTo>
                  <a:cubicBezTo>
                    <a:pt x="43" y="71"/>
                    <a:pt x="47" y="70"/>
                    <a:pt x="51" y="68"/>
                  </a:cubicBezTo>
                  <a:cubicBezTo>
                    <a:pt x="54" y="66"/>
                    <a:pt x="57" y="64"/>
                    <a:pt x="60" y="62"/>
                  </a:cubicBezTo>
                  <a:cubicBezTo>
                    <a:pt x="64" y="58"/>
                    <a:pt x="68" y="53"/>
                    <a:pt x="70" y="47"/>
                  </a:cubicBezTo>
                  <a:cubicBezTo>
                    <a:pt x="71" y="44"/>
                    <a:pt x="71" y="41"/>
                    <a:pt x="72" y="38"/>
                  </a:cubicBezTo>
                  <a:cubicBezTo>
                    <a:pt x="72" y="37"/>
                    <a:pt x="72" y="36"/>
                    <a:pt x="72" y="35"/>
                  </a:cubicBezTo>
                  <a:cubicBezTo>
                    <a:pt x="72" y="21"/>
                    <a:pt x="63" y="8"/>
                    <a:pt x="5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479">
              <a:extLst>
                <a:ext uri="{FF2B5EF4-FFF2-40B4-BE49-F238E27FC236}">
                  <a16:creationId xmlns:a16="http://schemas.microsoft.com/office/drawing/2014/main" id="{E784CFFE-249B-43F2-A192-97E30A29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776" y="2019662"/>
              <a:ext cx="283933" cy="287932"/>
            </a:xfrm>
            <a:custGeom>
              <a:avLst/>
              <a:gdLst>
                <a:gd name="T0" fmla="*/ 15 w 71"/>
                <a:gd name="T1" fmla="*/ 65 h 72"/>
                <a:gd name="T2" fmla="*/ 26 w 71"/>
                <a:gd name="T3" fmla="*/ 70 h 72"/>
                <a:gd name="T4" fmla="*/ 35 w 71"/>
                <a:gd name="T5" fmla="*/ 72 h 72"/>
                <a:gd name="T6" fmla="*/ 37 w 71"/>
                <a:gd name="T7" fmla="*/ 72 h 72"/>
                <a:gd name="T8" fmla="*/ 71 w 71"/>
                <a:gd name="T9" fmla="*/ 41 h 72"/>
                <a:gd name="T10" fmla="*/ 71 w 71"/>
                <a:gd name="T11" fmla="*/ 36 h 72"/>
                <a:gd name="T12" fmla="*/ 71 w 71"/>
                <a:gd name="T13" fmla="*/ 31 h 72"/>
                <a:gd name="T14" fmla="*/ 71 w 71"/>
                <a:gd name="T15" fmla="*/ 29 h 72"/>
                <a:gd name="T16" fmla="*/ 67 w 71"/>
                <a:gd name="T17" fmla="*/ 18 h 72"/>
                <a:gd name="T18" fmla="*/ 35 w 71"/>
                <a:gd name="T19" fmla="*/ 0 h 72"/>
                <a:gd name="T20" fmla="*/ 0 w 71"/>
                <a:gd name="T21" fmla="*/ 36 h 72"/>
                <a:gd name="T22" fmla="*/ 8 w 71"/>
                <a:gd name="T23" fmla="*/ 58 h 72"/>
                <a:gd name="T24" fmla="*/ 15 w 71"/>
                <a:gd name="T2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15" y="65"/>
                  </a:moveTo>
                  <a:cubicBezTo>
                    <a:pt x="18" y="67"/>
                    <a:pt x="22" y="69"/>
                    <a:pt x="26" y="70"/>
                  </a:cubicBezTo>
                  <a:cubicBezTo>
                    <a:pt x="29" y="71"/>
                    <a:pt x="32" y="72"/>
                    <a:pt x="35" y="72"/>
                  </a:cubicBezTo>
                  <a:cubicBezTo>
                    <a:pt x="36" y="72"/>
                    <a:pt x="37" y="72"/>
                    <a:pt x="37" y="72"/>
                  </a:cubicBezTo>
                  <a:cubicBezTo>
                    <a:pt x="54" y="71"/>
                    <a:pt x="68" y="58"/>
                    <a:pt x="71" y="41"/>
                  </a:cubicBezTo>
                  <a:cubicBezTo>
                    <a:pt x="71" y="40"/>
                    <a:pt x="71" y="38"/>
                    <a:pt x="71" y="36"/>
                  </a:cubicBezTo>
                  <a:cubicBezTo>
                    <a:pt x="71" y="34"/>
                    <a:pt x="71" y="33"/>
                    <a:pt x="71" y="31"/>
                  </a:cubicBezTo>
                  <a:cubicBezTo>
                    <a:pt x="71" y="31"/>
                    <a:pt x="71" y="30"/>
                    <a:pt x="71" y="29"/>
                  </a:cubicBezTo>
                  <a:cubicBezTo>
                    <a:pt x="70" y="25"/>
                    <a:pt x="69" y="22"/>
                    <a:pt x="67" y="18"/>
                  </a:cubicBezTo>
                  <a:cubicBezTo>
                    <a:pt x="61" y="8"/>
                    <a:pt x="49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44"/>
                    <a:pt x="3" y="52"/>
                    <a:pt x="8" y="58"/>
                  </a:cubicBezTo>
                  <a:cubicBezTo>
                    <a:pt x="10" y="61"/>
                    <a:pt x="12" y="63"/>
                    <a:pt x="1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Freeform 480">
              <a:extLst>
                <a:ext uri="{FF2B5EF4-FFF2-40B4-BE49-F238E27FC236}">
                  <a16:creationId xmlns:a16="http://schemas.microsoft.com/office/drawing/2014/main" id="{6B14E2B9-2ECB-4304-A641-D25655FC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457" y="1629754"/>
              <a:ext cx="287932" cy="287932"/>
            </a:xfrm>
            <a:custGeom>
              <a:avLst/>
              <a:gdLst>
                <a:gd name="T0" fmla="*/ 11 w 72"/>
                <a:gd name="T1" fmla="*/ 61 h 72"/>
                <a:gd name="T2" fmla="*/ 18 w 72"/>
                <a:gd name="T3" fmla="*/ 67 h 72"/>
                <a:gd name="T4" fmla="*/ 36 w 72"/>
                <a:gd name="T5" fmla="*/ 72 h 72"/>
                <a:gd name="T6" fmla="*/ 58 w 72"/>
                <a:gd name="T7" fmla="*/ 65 h 72"/>
                <a:gd name="T8" fmla="*/ 64 w 72"/>
                <a:gd name="T9" fmla="*/ 58 h 72"/>
                <a:gd name="T10" fmla="*/ 71 w 72"/>
                <a:gd name="T11" fmla="*/ 43 h 72"/>
                <a:gd name="T12" fmla="*/ 72 w 72"/>
                <a:gd name="T13" fmla="*/ 36 h 72"/>
                <a:gd name="T14" fmla="*/ 72 w 72"/>
                <a:gd name="T15" fmla="*/ 33 h 72"/>
                <a:gd name="T16" fmla="*/ 36 w 72"/>
                <a:gd name="T17" fmla="*/ 0 h 72"/>
                <a:gd name="T18" fmla="*/ 0 w 72"/>
                <a:gd name="T19" fmla="*/ 36 h 72"/>
                <a:gd name="T20" fmla="*/ 1 w 72"/>
                <a:gd name="T21" fmla="*/ 41 h 72"/>
                <a:gd name="T22" fmla="*/ 3 w 72"/>
                <a:gd name="T23" fmla="*/ 50 h 72"/>
                <a:gd name="T24" fmla="*/ 11 w 72"/>
                <a:gd name="T25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11" y="61"/>
                  </a:moveTo>
                  <a:cubicBezTo>
                    <a:pt x="13" y="63"/>
                    <a:pt x="15" y="65"/>
                    <a:pt x="18" y="67"/>
                  </a:cubicBezTo>
                  <a:cubicBezTo>
                    <a:pt x="23" y="70"/>
                    <a:pt x="30" y="72"/>
                    <a:pt x="36" y="72"/>
                  </a:cubicBezTo>
                  <a:cubicBezTo>
                    <a:pt x="44" y="72"/>
                    <a:pt x="52" y="69"/>
                    <a:pt x="58" y="65"/>
                  </a:cubicBezTo>
                  <a:cubicBezTo>
                    <a:pt x="60" y="63"/>
                    <a:pt x="62" y="61"/>
                    <a:pt x="64" y="58"/>
                  </a:cubicBezTo>
                  <a:cubicBezTo>
                    <a:pt x="68" y="54"/>
                    <a:pt x="70" y="49"/>
                    <a:pt x="71" y="43"/>
                  </a:cubicBezTo>
                  <a:cubicBezTo>
                    <a:pt x="72" y="41"/>
                    <a:pt x="72" y="38"/>
                    <a:pt x="72" y="36"/>
                  </a:cubicBezTo>
                  <a:cubicBezTo>
                    <a:pt x="72" y="35"/>
                    <a:pt x="72" y="34"/>
                    <a:pt x="72" y="33"/>
                  </a:cubicBezTo>
                  <a:cubicBezTo>
                    <a:pt x="70" y="15"/>
                    <a:pt x="55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8"/>
                    <a:pt x="1" y="39"/>
                    <a:pt x="1" y="41"/>
                  </a:cubicBezTo>
                  <a:cubicBezTo>
                    <a:pt x="1" y="44"/>
                    <a:pt x="2" y="47"/>
                    <a:pt x="3" y="50"/>
                  </a:cubicBezTo>
                  <a:cubicBezTo>
                    <a:pt x="5" y="54"/>
                    <a:pt x="7" y="58"/>
                    <a:pt x="11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3" name="TextBox 502">
            <a:extLst>
              <a:ext uri="{FF2B5EF4-FFF2-40B4-BE49-F238E27FC236}">
                <a16:creationId xmlns:a16="http://schemas.microsoft.com/office/drawing/2014/main" id="{18DEDB33-3096-4E0C-8510-016A8444CA1F}"/>
              </a:ext>
            </a:extLst>
          </p:cNvPr>
          <p:cNvSpPr txBox="1"/>
          <p:nvPr/>
        </p:nvSpPr>
        <p:spPr>
          <a:xfrm>
            <a:off x="2398322" y="2319441"/>
            <a:ext cx="3732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Open Sans" panose="020B0606030504020204" pitchFamily="34" charset="0"/>
              </a:rPr>
              <a:t>Любую нейронную сеть нужно постоянно тренировать для появления и укрепления связей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F8DD13E5-ADF5-4927-ABD0-339E494B319F}"/>
              </a:ext>
            </a:extLst>
          </p:cNvPr>
          <p:cNvSpPr/>
          <p:nvPr/>
        </p:nvSpPr>
        <p:spPr>
          <a:xfrm>
            <a:off x="1535041" y="2432404"/>
            <a:ext cx="506366" cy="50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85FF3620-2EEB-41BE-BA47-8BDCD2EBD7E5}"/>
              </a:ext>
            </a:extLst>
          </p:cNvPr>
          <p:cNvSpPr/>
          <p:nvPr/>
        </p:nvSpPr>
        <p:spPr>
          <a:xfrm>
            <a:off x="1535041" y="3728672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D1F5F7A4-8825-4958-9F88-AE84BE6E5428}"/>
              </a:ext>
            </a:extLst>
          </p:cNvPr>
          <p:cNvSpPr/>
          <p:nvPr/>
        </p:nvSpPr>
        <p:spPr>
          <a:xfrm>
            <a:off x="1535041" y="4930940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3D7F94FC-3A0C-4C2A-BF33-6BF03E29C928}"/>
              </a:ext>
            </a:extLst>
          </p:cNvPr>
          <p:cNvSpPr txBox="1"/>
          <p:nvPr/>
        </p:nvSpPr>
        <p:spPr>
          <a:xfrm>
            <a:off x="2398323" y="3606373"/>
            <a:ext cx="3646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282F39"/>
                </a:solidFill>
                <a:latin typeface="Open Sans" panose="020B0606030504020204" pitchFamily="34" charset="0"/>
              </a:rPr>
              <a:t>Потенциал каждого человека как узла нейросети проявляется только в тренируемом взаимодействии.</a:t>
            </a:r>
            <a:endParaRPr lang="en-GB" sz="20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DE85BA11-6EDB-40E9-92F3-C03462F29C00}"/>
              </a:ext>
            </a:extLst>
          </p:cNvPr>
          <p:cNvSpPr txBox="1"/>
          <p:nvPr/>
        </p:nvSpPr>
        <p:spPr>
          <a:xfrm>
            <a:off x="2398323" y="4791708"/>
            <a:ext cx="364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282F39"/>
                </a:solidFill>
                <a:latin typeface="Open Sans" panose="020B0606030504020204" pitchFamily="34" charset="0"/>
              </a:rPr>
              <a:t>Коллективную нейронную сеть нужно постоянно обучать</a:t>
            </a:r>
            <a:r>
              <a:rPr lang="en-US" sz="20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2000" dirty="0">
              <a:solidFill>
                <a:srgbClr val="282F39"/>
              </a:solidFill>
              <a:latin typeface="Open Sans" panose="020B0606030504020204" pitchFamily="34" charset="0"/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4E00C6B5-869A-4F4E-BBDB-F634EC64E199}"/>
              </a:ext>
            </a:extLst>
          </p:cNvPr>
          <p:cNvSpPr/>
          <p:nvPr/>
        </p:nvSpPr>
        <p:spPr>
          <a:xfrm>
            <a:off x="6556907" y="6047624"/>
            <a:ext cx="4634099" cy="314021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3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82414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Виртуальный коллектив в цифровом пространстве.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5840" y="2449285"/>
            <a:ext cx="9200606" cy="335062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Этимология слова «коллектив»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Латинское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collectivus</a:t>
            </a:r>
            <a:r>
              <a:rPr lang="ru-RU" dirty="0">
                <a:solidFill>
                  <a:schemeClr val="tx1"/>
                </a:solidFill>
              </a:rPr>
              <a:t> (скопившийся, собирательный).</a:t>
            </a:r>
          </a:p>
          <a:p>
            <a:r>
              <a:rPr lang="ru-RU" dirty="0">
                <a:solidFill>
                  <a:schemeClr val="tx1"/>
                </a:solidFill>
              </a:rPr>
              <a:t>В России слово стало известно в конце 50-х гг. XIX в. Оно было заимствовано из французского языка.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Французское – </a:t>
            </a:r>
            <a:r>
              <a:rPr lang="it-IT" dirty="0">
                <a:solidFill>
                  <a:schemeClr val="tx1"/>
                </a:solidFill>
              </a:rPr>
              <a:t>le </a:t>
            </a:r>
            <a:r>
              <a:rPr lang="ru-RU" dirty="0" err="1">
                <a:solidFill>
                  <a:schemeClr val="tx1"/>
                </a:solidFill>
              </a:rPr>
              <a:t>collectif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sz="2000" i="1" dirty="0">
                <a:solidFill>
                  <a:schemeClr val="tx1"/>
                </a:solidFill>
              </a:rPr>
              <a:t>(Этимологический словарь русского языка)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слова «коллектив»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Латинское – </a:t>
            </a:r>
            <a:r>
              <a:rPr lang="ru-RU" dirty="0" err="1" smtClean="0"/>
              <a:t>collectivus</a:t>
            </a:r>
            <a:r>
              <a:rPr lang="ru-RU" dirty="0" smtClean="0"/>
              <a:t> (скопившийся, собирательный).</a:t>
            </a:r>
          </a:p>
          <a:p>
            <a:r>
              <a:rPr lang="ru-RU" dirty="0" smtClean="0"/>
              <a:t>В </a:t>
            </a:r>
            <a:r>
              <a:rPr lang="ru-RU" dirty="0"/>
              <a:t>России слово стало известно в конце 50-х гг. XIX в. Оно было заимствовано из французского </a:t>
            </a:r>
            <a:r>
              <a:rPr lang="ru-RU" dirty="0" smtClean="0"/>
              <a:t>языка.</a:t>
            </a:r>
            <a:endParaRPr lang="en-US" dirty="0" smtClean="0"/>
          </a:p>
          <a:p>
            <a:r>
              <a:rPr lang="ru-RU" dirty="0" smtClean="0"/>
              <a:t>Французское – </a:t>
            </a:r>
            <a:r>
              <a:rPr lang="it-IT" dirty="0" smtClean="0"/>
              <a:t>le </a:t>
            </a:r>
            <a:r>
              <a:rPr lang="ru-RU" dirty="0" err="1" smtClean="0"/>
              <a:t>collectif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000" i="1" dirty="0"/>
              <a:t>(</a:t>
            </a:r>
            <a:r>
              <a:rPr lang="ru-RU" sz="2000" i="1" dirty="0"/>
              <a:t>Этимологический словарь русского </a:t>
            </a:r>
            <a:r>
              <a:rPr lang="ru-RU" sz="2000" i="1" dirty="0"/>
              <a:t>языка)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7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dirty="0"/>
              <a:t>Где и как </a:t>
            </a:r>
            <a:r>
              <a:rPr lang="ru-RU" sz="4800" u="sng" dirty="0"/>
              <a:t>собираются</a:t>
            </a:r>
            <a:r>
              <a:rPr lang="ru-RU" sz="4800" dirty="0"/>
              <a:t> виртуальные коллективы в цифровом пространстве интернета и </a:t>
            </a:r>
            <a:r>
              <a:rPr lang="ru-RU" sz="4800" dirty="0" err="1"/>
              <a:t>рунета</a:t>
            </a:r>
            <a:r>
              <a:rPr lang="ru-RU" sz="4800" dirty="0"/>
              <a:t>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27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начало 2018 года количество интернет-пользователей в России среди населения старше 16 лет составило </a:t>
            </a:r>
            <a:r>
              <a:rPr lang="ru-RU" b="1" dirty="0"/>
              <a:t>87 млн</a:t>
            </a:r>
            <a:r>
              <a:rPr lang="ru-RU" dirty="0"/>
              <a:t> </a:t>
            </a:r>
            <a:r>
              <a:rPr lang="ru-RU" dirty="0" smtClean="0"/>
              <a:t>человек (всего около 146,6 млн). </a:t>
            </a:r>
            <a:r>
              <a:rPr lang="ru-RU" dirty="0"/>
              <a:t>Это на 3 млн больше, чем год назад. Уровень проникновения вырос </a:t>
            </a:r>
            <a:r>
              <a:rPr lang="ru-RU" b="1" dirty="0"/>
              <a:t>с 70,4% до 72,8%.</a:t>
            </a:r>
          </a:p>
        </p:txBody>
      </p:sp>
      <p:pic>
        <p:nvPicPr>
          <p:cNvPr id="2050" name="Picture 2" descr="J:\копия моих документов1111\КАТ\ЕНИИЧ\картинки к 21.02.18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84785"/>
            <a:ext cx="38100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964</Words>
  <Application>Microsoft Office PowerPoint</Application>
  <PresentationFormat>Широкоэкранный</PresentationFormat>
  <Paragraphs>145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Noto Sans</vt:lpstr>
      <vt:lpstr>Open Sans</vt:lpstr>
      <vt:lpstr>Times New Roman</vt:lpstr>
      <vt:lpstr>Wingdings</vt:lpstr>
      <vt:lpstr>Тема Office</vt:lpstr>
      <vt:lpstr>Office Theme</vt:lpstr>
      <vt:lpstr>1_Тема Office</vt:lpstr>
      <vt:lpstr>1_Office Theme</vt:lpstr>
      <vt:lpstr>2_Тема Office</vt:lpstr>
      <vt:lpstr>Обучающее управление цифровым человеческим ресурсом в новой экономической реальности</vt:lpstr>
      <vt:lpstr>Презентация PowerPoint</vt:lpstr>
      <vt:lpstr>Новый виток развития нейропедагогики</vt:lpstr>
      <vt:lpstr>Сравнение типичных примеров ЭЭГ в реальных исследованиях в лаборатории нейропилотирования </vt:lpstr>
      <vt:lpstr>Презентация PowerPoint</vt:lpstr>
      <vt:lpstr>Виртуальный коллектив в цифровом пространстве. </vt:lpstr>
      <vt:lpstr>Этимология слова «коллектив»</vt:lpstr>
      <vt:lpstr>Презентация PowerPoint</vt:lpstr>
      <vt:lpstr>Презентация PowerPoint</vt:lpstr>
      <vt:lpstr>Виртуальный коллектив – интернет- сообщество</vt:lpstr>
      <vt:lpstr>Как происходит общение в виртуальных коллективах?</vt:lpstr>
      <vt:lpstr>Виртуальный и реальный коллектив: имитация с перспективой замены?</vt:lpstr>
      <vt:lpstr>Что есть в реальном коллективе и нет в виртуальном?</vt:lpstr>
      <vt:lpstr>Презентация PowerPoint</vt:lpstr>
      <vt:lpstr>Как работают зеркальные нейроны?</vt:lpstr>
      <vt:lpstr>Презентация PowerPoint</vt:lpstr>
      <vt:lpstr>Данные о глобальном состоянии цифровых технологий на 2019 год, по отчетам We Are Social и Hootsuite : </vt:lpstr>
      <vt:lpstr>Время в интернете в 2019 году</vt:lpstr>
      <vt:lpstr>Скорость интернет-соединения</vt:lpstr>
      <vt:lpstr>Виртуальное интернет-пространство обучения и социализации</vt:lpstr>
      <vt:lpstr>Стихийная цифровая социализация </vt:lpstr>
      <vt:lpstr>Стихийная цифровая социализация </vt:lpstr>
      <vt:lpstr>Что значит жить в цифровом потоке?</vt:lpstr>
      <vt:lpstr>Способствует ли поток информации вариативности мышления?</vt:lpstr>
      <vt:lpstr>Айтрекинг – новое понимание работы с потоком информации в обучении. </vt:lpstr>
      <vt:lpstr>Как формируются понятия в цифровом потоке?</vt:lpstr>
      <vt:lpstr>Где накапливаются знания? Наши дети живут в смешанной реальности </vt:lpstr>
      <vt:lpstr>В чем задача цифровой нейропедагогики?</vt:lpstr>
      <vt:lpstr>Реально-виртуальное пространство цифровой нейропедагогики: три первых шага</vt:lpstr>
      <vt:lpstr>Формирование реально-виртуального пространства нейропедагогики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управление цифровым человеческим ресурсом в новой экономической реальности</dc:title>
  <dc:creator>alexdragon</dc:creator>
  <cp:lastModifiedBy>alexdragon</cp:lastModifiedBy>
  <cp:revision>5</cp:revision>
  <dcterms:created xsi:type="dcterms:W3CDTF">2020-04-22T11:11:38Z</dcterms:created>
  <dcterms:modified xsi:type="dcterms:W3CDTF">2020-04-23T11:38:29Z</dcterms:modified>
</cp:coreProperties>
</file>